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8" r:id="rId9"/>
    <p:sldId id="263" r:id="rId10"/>
    <p:sldId id="264" r:id="rId11"/>
    <p:sldId id="265" r:id="rId12"/>
    <p:sldId id="266" r:id="rId13"/>
    <p:sldId id="267"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E417C21-3110-4742-8770-A47277DB6107}" v="63" dt="2026-02-02T15:08:30.34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5803" autoAdjust="0"/>
  </p:normalViewPr>
  <p:slideViewPr>
    <p:cSldViewPr snapToGrid="0">
      <p:cViewPr varScale="1">
        <p:scale>
          <a:sx n="107" d="100"/>
          <a:sy n="107" d="100"/>
        </p:scale>
        <p:origin x="750"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4307723-4933-4F0F-96BF-F6E3C99E8EF6}" type="doc">
      <dgm:prSet loTypeId="urn:microsoft.com/office/officeart/2005/8/layout/hierarchy1" loCatId="hierarchy" qsTypeId="urn:microsoft.com/office/officeart/2005/8/quickstyle/simple1" qsCatId="simple" csTypeId="urn:microsoft.com/office/officeart/2005/8/colors/colorful2" csCatId="colorful"/>
      <dgm:spPr/>
      <dgm:t>
        <a:bodyPr/>
        <a:lstStyle/>
        <a:p>
          <a:endParaRPr lang="en-US"/>
        </a:p>
      </dgm:t>
    </dgm:pt>
    <dgm:pt modelId="{23126563-26A2-43A7-9719-E42FD19108B9}">
      <dgm:prSet/>
      <dgm:spPr/>
      <dgm:t>
        <a:bodyPr/>
        <a:lstStyle/>
        <a:p>
          <a:r>
            <a:rPr lang="en-US"/>
            <a:t>Open Choice is an interdistrict public school program intended to improve academic achievement; reduce racial, ethnic and economic isolation; and provide a choice of educational programs for public school students.  The program is state funded and allows children from Hartford, New Haven and Bridgeport to voluntarily attend school in other districts that have space in their schools.  </a:t>
          </a:r>
        </a:p>
      </dgm:t>
    </dgm:pt>
    <dgm:pt modelId="{F77D48A3-17F2-48FA-BEAA-58D1FECF6809}" type="parTrans" cxnId="{FADE445B-AD74-4E5A-BAE2-D4C173BF032A}">
      <dgm:prSet/>
      <dgm:spPr/>
      <dgm:t>
        <a:bodyPr/>
        <a:lstStyle/>
        <a:p>
          <a:endParaRPr lang="en-US"/>
        </a:p>
      </dgm:t>
    </dgm:pt>
    <dgm:pt modelId="{B7056DD0-B96B-4B49-B468-422245FF7233}" type="sibTrans" cxnId="{FADE445B-AD74-4E5A-BAE2-D4C173BF032A}">
      <dgm:prSet/>
      <dgm:spPr/>
      <dgm:t>
        <a:bodyPr/>
        <a:lstStyle/>
        <a:p>
          <a:endParaRPr lang="en-US"/>
        </a:p>
      </dgm:t>
    </dgm:pt>
    <dgm:pt modelId="{6B815084-4DB7-47B5-AF96-BE71E0DCDE3F}">
      <dgm:prSet/>
      <dgm:spPr/>
      <dgm:t>
        <a:bodyPr/>
        <a:lstStyle/>
        <a:p>
          <a:r>
            <a:rPr lang="en-US"/>
            <a:t>Area Cooperative Education Services (ACES) manages all aspects of the Open Choice initiative in Greater New Haven including being responsive to requests and concerns from districts, parents, schools and transportation companies.</a:t>
          </a:r>
        </a:p>
      </dgm:t>
    </dgm:pt>
    <dgm:pt modelId="{BB9B604A-C166-4E2F-B9BB-0067BD295C6C}" type="parTrans" cxnId="{702F3A03-804D-4E43-93A0-864D91B3CE97}">
      <dgm:prSet/>
      <dgm:spPr/>
      <dgm:t>
        <a:bodyPr/>
        <a:lstStyle/>
        <a:p>
          <a:endParaRPr lang="en-US"/>
        </a:p>
      </dgm:t>
    </dgm:pt>
    <dgm:pt modelId="{9FCC6873-D660-4F45-86FE-D01834AB11FF}" type="sibTrans" cxnId="{702F3A03-804D-4E43-93A0-864D91B3CE97}">
      <dgm:prSet/>
      <dgm:spPr/>
      <dgm:t>
        <a:bodyPr/>
        <a:lstStyle/>
        <a:p>
          <a:endParaRPr lang="en-US"/>
        </a:p>
      </dgm:t>
    </dgm:pt>
    <dgm:pt modelId="{FBE63EB7-424A-4C90-A1A3-0316DC65E256}" type="pres">
      <dgm:prSet presAssocID="{E4307723-4933-4F0F-96BF-F6E3C99E8EF6}" presName="hierChild1" presStyleCnt="0">
        <dgm:presLayoutVars>
          <dgm:chPref val="1"/>
          <dgm:dir/>
          <dgm:animOne val="branch"/>
          <dgm:animLvl val="lvl"/>
          <dgm:resizeHandles/>
        </dgm:presLayoutVars>
      </dgm:prSet>
      <dgm:spPr/>
    </dgm:pt>
    <dgm:pt modelId="{9558D2E9-7A9A-448C-8AC5-86411C13EA1E}" type="pres">
      <dgm:prSet presAssocID="{23126563-26A2-43A7-9719-E42FD19108B9}" presName="hierRoot1" presStyleCnt="0"/>
      <dgm:spPr/>
    </dgm:pt>
    <dgm:pt modelId="{C29679A7-0254-4F71-BFB6-9B15EC60BEBB}" type="pres">
      <dgm:prSet presAssocID="{23126563-26A2-43A7-9719-E42FD19108B9}" presName="composite" presStyleCnt="0"/>
      <dgm:spPr/>
    </dgm:pt>
    <dgm:pt modelId="{543FB28D-5A2A-4297-A9AD-B0B65AA5B12B}" type="pres">
      <dgm:prSet presAssocID="{23126563-26A2-43A7-9719-E42FD19108B9}" presName="background" presStyleLbl="node0" presStyleIdx="0" presStyleCnt="2"/>
      <dgm:spPr/>
    </dgm:pt>
    <dgm:pt modelId="{4DBDAAE0-89DD-48CE-8CCD-3472B9108358}" type="pres">
      <dgm:prSet presAssocID="{23126563-26A2-43A7-9719-E42FD19108B9}" presName="text" presStyleLbl="fgAcc0" presStyleIdx="0" presStyleCnt="2">
        <dgm:presLayoutVars>
          <dgm:chPref val="3"/>
        </dgm:presLayoutVars>
      </dgm:prSet>
      <dgm:spPr/>
    </dgm:pt>
    <dgm:pt modelId="{15A6A420-6B36-4044-922A-E83B056C4CE7}" type="pres">
      <dgm:prSet presAssocID="{23126563-26A2-43A7-9719-E42FD19108B9}" presName="hierChild2" presStyleCnt="0"/>
      <dgm:spPr/>
    </dgm:pt>
    <dgm:pt modelId="{10589F75-DE05-45F5-98CE-703736ADE041}" type="pres">
      <dgm:prSet presAssocID="{6B815084-4DB7-47B5-AF96-BE71E0DCDE3F}" presName="hierRoot1" presStyleCnt="0"/>
      <dgm:spPr/>
    </dgm:pt>
    <dgm:pt modelId="{00F0D2F4-7FDF-4C7E-99D3-E557B3DE7AA7}" type="pres">
      <dgm:prSet presAssocID="{6B815084-4DB7-47B5-AF96-BE71E0DCDE3F}" presName="composite" presStyleCnt="0"/>
      <dgm:spPr/>
    </dgm:pt>
    <dgm:pt modelId="{E7D48334-3650-4C63-BBC8-427294088D70}" type="pres">
      <dgm:prSet presAssocID="{6B815084-4DB7-47B5-AF96-BE71E0DCDE3F}" presName="background" presStyleLbl="node0" presStyleIdx="1" presStyleCnt="2"/>
      <dgm:spPr/>
    </dgm:pt>
    <dgm:pt modelId="{2913526F-2C65-4DDC-8C0E-919A8E88709B}" type="pres">
      <dgm:prSet presAssocID="{6B815084-4DB7-47B5-AF96-BE71E0DCDE3F}" presName="text" presStyleLbl="fgAcc0" presStyleIdx="1" presStyleCnt="2">
        <dgm:presLayoutVars>
          <dgm:chPref val="3"/>
        </dgm:presLayoutVars>
      </dgm:prSet>
      <dgm:spPr/>
    </dgm:pt>
    <dgm:pt modelId="{8A265D2B-8AAF-42BE-B968-8A4F9BFC23AB}" type="pres">
      <dgm:prSet presAssocID="{6B815084-4DB7-47B5-AF96-BE71E0DCDE3F}" presName="hierChild2" presStyleCnt="0"/>
      <dgm:spPr/>
    </dgm:pt>
  </dgm:ptLst>
  <dgm:cxnLst>
    <dgm:cxn modelId="{702F3A03-804D-4E43-93A0-864D91B3CE97}" srcId="{E4307723-4933-4F0F-96BF-F6E3C99E8EF6}" destId="{6B815084-4DB7-47B5-AF96-BE71E0DCDE3F}" srcOrd="1" destOrd="0" parTransId="{BB9B604A-C166-4E2F-B9BB-0067BD295C6C}" sibTransId="{9FCC6873-D660-4F45-86FE-D01834AB11FF}"/>
    <dgm:cxn modelId="{5CCD8A03-6B00-46F1-A843-6949B3D9D48C}" type="presOf" srcId="{6B815084-4DB7-47B5-AF96-BE71E0DCDE3F}" destId="{2913526F-2C65-4DDC-8C0E-919A8E88709B}" srcOrd="0" destOrd="0" presId="urn:microsoft.com/office/officeart/2005/8/layout/hierarchy1"/>
    <dgm:cxn modelId="{FADE445B-AD74-4E5A-BAE2-D4C173BF032A}" srcId="{E4307723-4933-4F0F-96BF-F6E3C99E8EF6}" destId="{23126563-26A2-43A7-9719-E42FD19108B9}" srcOrd="0" destOrd="0" parTransId="{F77D48A3-17F2-48FA-BEAA-58D1FECF6809}" sibTransId="{B7056DD0-B96B-4B49-B468-422245FF7233}"/>
    <dgm:cxn modelId="{EFF4E7EC-7624-408F-B72E-0C6FBAC91565}" type="presOf" srcId="{E4307723-4933-4F0F-96BF-F6E3C99E8EF6}" destId="{FBE63EB7-424A-4C90-A1A3-0316DC65E256}" srcOrd="0" destOrd="0" presId="urn:microsoft.com/office/officeart/2005/8/layout/hierarchy1"/>
    <dgm:cxn modelId="{00B9F2FF-D65F-4D74-B286-00EFA370AAEF}" type="presOf" srcId="{23126563-26A2-43A7-9719-E42FD19108B9}" destId="{4DBDAAE0-89DD-48CE-8CCD-3472B9108358}" srcOrd="0" destOrd="0" presId="urn:microsoft.com/office/officeart/2005/8/layout/hierarchy1"/>
    <dgm:cxn modelId="{37AF2D7A-1F2B-476E-B3CF-EA1D16E7B3FA}" type="presParOf" srcId="{FBE63EB7-424A-4C90-A1A3-0316DC65E256}" destId="{9558D2E9-7A9A-448C-8AC5-86411C13EA1E}" srcOrd="0" destOrd="0" presId="urn:microsoft.com/office/officeart/2005/8/layout/hierarchy1"/>
    <dgm:cxn modelId="{F415109C-3176-4B76-A6C8-1E67BC234CE3}" type="presParOf" srcId="{9558D2E9-7A9A-448C-8AC5-86411C13EA1E}" destId="{C29679A7-0254-4F71-BFB6-9B15EC60BEBB}" srcOrd="0" destOrd="0" presId="urn:microsoft.com/office/officeart/2005/8/layout/hierarchy1"/>
    <dgm:cxn modelId="{7BB8077C-CDA3-4009-9F63-7B5B3057EA71}" type="presParOf" srcId="{C29679A7-0254-4F71-BFB6-9B15EC60BEBB}" destId="{543FB28D-5A2A-4297-A9AD-B0B65AA5B12B}" srcOrd="0" destOrd="0" presId="urn:microsoft.com/office/officeart/2005/8/layout/hierarchy1"/>
    <dgm:cxn modelId="{114D0420-066C-4E04-A2D2-3219016B22A9}" type="presParOf" srcId="{C29679A7-0254-4F71-BFB6-9B15EC60BEBB}" destId="{4DBDAAE0-89DD-48CE-8CCD-3472B9108358}" srcOrd="1" destOrd="0" presId="urn:microsoft.com/office/officeart/2005/8/layout/hierarchy1"/>
    <dgm:cxn modelId="{E7B45E62-402F-47A1-94AD-C3859324E17F}" type="presParOf" srcId="{9558D2E9-7A9A-448C-8AC5-86411C13EA1E}" destId="{15A6A420-6B36-4044-922A-E83B056C4CE7}" srcOrd="1" destOrd="0" presId="urn:microsoft.com/office/officeart/2005/8/layout/hierarchy1"/>
    <dgm:cxn modelId="{496BFF52-B9F3-43AB-9DE7-6DD1BB73DB1C}" type="presParOf" srcId="{FBE63EB7-424A-4C90-A1A3-0316DC65E256}" destId="{10589F75-DE05-45F5-98CE-703736ADE041}" srcOrd="1" destOrd="0" presId="urn:microsoft.com/office/officeart/2005/8/layout/hierarchy1"/>
    <dgm:cxn modelId="{11306E0A-2CC8-4907-84A5-8DCDF9D36285}" type="presParOf" srcId="{10589F75-DE05-45F5-98CE-703736ADE041}" destId="{00F0D2F4-7FDF-4C7E-99D3-E557B3DE7AA7}" srcOrd="0" destOrd="0" presId="urn:microsoft.com/office/officeart/2005/8/layout/hierarchy1"/>
    <dgm:cxn modelId="{4844BEF5-45E8-456E-A097-D0DEA9D2E36B}" type="presParOf" srcId="{00F0D2F4-7FDF-4C7E-99D3-E557B3DE7AA7}" destId="{E7D48334-3650-4C63-BBC8-427294088D70}" srcOrd="0" destOrd="0" presId="urn:microsoft.com/office/officeart/2005/8/layout/hierarchy1"/>
    <dgm:cxn modelId="{EF6498DC-7FBF-4289-B7A5-269710E91645}" type="presParOf" srcId="{00F0D2F4-7FDF-4C7E-99D3-E557B3DE7AA7}" destId="{2913526F-2C65-4DDC-8C0E-919A8E88709B}" srcOrd="1" destOrd="0" presId="urn:microsoft.com/office/officeart/2005/8/layout/hierarchy1"/>
    <dgm:cxn modelId="{DDCAA488-5BDC-4C44-9E51-5A61F0AD772A}" type="presParOf" srcId="{10589F75-DE05-45F5-98CE-703736ADE041}" destId="{8A265D2B-8AAF-42BE-B968-8A4F9BFC23AB}"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43FB28D-5A2A-4297-A9AD-B0B65AA5B12B}">
      <dsp:nvSpPr>
        <dsp:cNvPr id="0" name=""/>
        <dsp:cNvSpPr/>
      </dsp:nvSpPr>
      <dsp:spPr>
        <a:xfrm>
          <a:off x="134291" y="612"/>
          <a:ext cx="4332795" cy="2751325"/>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DBDAAE0-89DD-48CE-8CCD-3472B9108358}">
      <dsp:nvSpPr>
        <dsp:cNvPr id="0" name=""/>
        <dsp:cNvSpPr/>
      </dsp:nvSpPr>
      <dsp:spPr>
        <a:xfrm>
          <a:off x="615713" y="457963"/>
          <a:ext cx="4332795" cy="2751325"/>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a:t>Open Choice is an interdistrict public school program intended to improve academic achievement; reduce racial, ethnic and economic isolation; and provide a choice of educational programs for public school students.  The program is state funded and allows children from Hartford, New Haven and Bridgeport to voluntarily attend school in other districts that have space in their schools.  </a:t>
          </a:r>
        </a:p>
      </dsp:txBody>
      <dsp:txXfrm>
        <a:off x="696297" y="538547"/>
        <a:ext cx="4171627" cy="2590157"/>
      </dsp:txXfrm>
    </dsp:sp>
    <dsp:sp modelId="{E7D48334-3650-4C63-BBC8-427294088D70}">
      <dsp:nvSpPr>
        <dsp:cNvPr id="0" name=""/>
        <dsp:cNvSpPr/>
      </dsp:nvSpPr>
      <dsp:spPr>
        <a:xfrm>
          <a:off x="5429930" y="612"/>
          <a:ext cx="4332795" cy="2751325"/>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913526F-2C65-4DDC-8C0E-919A8E88709B}">
      <dsp:nvSpPr>
        <dsp:cNvPr id="0" name=""/>
        <dsp:cNvSpPr/>
      </dsp:nvSpPr>
      <dsp:spPr>
        <a:xfrm>
          <a:off x="5911352" y="457963"/>
          <a:ext cx="4332795" cy="2751325"/>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a:t>Area Cooperative Education Services (ACES) manages all aspects of the Open Choice initiative in Greater New Haven including being responsive to requests and concerns from districts, parents, schools and transportation companies.</a:t>
          </a:r>
        </a:p>
      </dsp:txBody>
      <dsp:txXfrm>
        <a:off x="5991936" y="538547"/>
        <a:ext cx="4171627" cy="2590157"/>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8D6E6-022A-0A69-D912-5BDAE84DFE9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73954D0-8ED4-000E-B31C-F8B6B088996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D42DD81-7B1C-ED4B-8D3C-35A984AF1BD9}"/>
              </a:ext>
            </a:extLst>
          </p:cNvPr>
          <p:cNvSpPr>
            <a:spLocks noGrp="1"/>
          </p:cNvSpPr>
          <p:nvPr>
            <p:ph type="dt" sz="half" idx="10"/>
          </p:nvPr>
        </p:nvSpPr>
        <p:spPr/>
        <p:txBody>
          <a:bodyPr/>
          <a:lstStyle/>
          <a:p>
            <a:fld id="{805F85A0-EDFA-4A46-8AEB-1D842B33DCC0}" type="datetimeFigureOut">
              <a:rPr lang="en-US" smtClean="0"/>
              <a:t>3/2/2026</a:t>
            </a:fld>
            <a:endParaRPr lang="en-US"/>
          </a:p>
        </p:txBody>
      </p:sp>
      <p:sp>
        <p:nvSpPr>
          <p:cNvPr id="5" name="Footer Placeholder 4">
            <a:extLst>
              <a:ext uri="{FF2B5EF4-FFF2-40B4-BE49-F238E27FC236}">
                <a16:creationId xmlns:a16="http://schemas.microsoft.com/office/drawing/2014/main" id="{F6FB7014-A4D9-3BE8-5BA4-8E5D1844624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A949BBE-5E08-1B51-91D7-A7001FAF0ADF}"/>
              </a:ext>
            </a:extLst>
          </p:cNvPr>
          <p:cNvSpPr>
            <a:spLocks noGrp="1"/>
          </p:cNvSpPr>
          <p:nvPr>
            <p:ph type="sldNum" sz="quarter" idx="12"/>
          </p:nvPr>
        </p:nvSpPr>
        <p:spPr/>
        <p:txBody>
          <a:bodyPr/>
          <a:lstStyle/>
          <a:p>
            <a:fld id="{85E191A1-040A-4EC4-955E-9BB2CE7D6E05}" type="slidenum">
              <a:rPr lang="en-US" smtClean="0"/>
              <a:t>‹#›</a:t>
            </a:fld>
            <a:endParaRPr lang="en-US"/>
          </a:p>
        </p:txBody>
      </p:sp>
    </p:spTree>
    <p:extLst>
      <p:ext uri="{BB962C8B-B14F-4D97-AF65-F5344CB8AC3E}">
        <p14:creationId xmlns:p14="http://schemas.microsoft.com/office/powerpoint/2010/main" val="32109306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38892F-8D69-8930-531C-1F5E901265C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141ECFC-FD42-D6AD-49DF-A850511C44E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B078703-BC68-25E2-C5F8-15F053EFEE61}"/>
              </a:ext>
            </a:extLst>
          </p:cNvPr>
          <p:cNvSpPr>
            <a:spLocks noGrp="1"/>
          </p:cNvSpPr>
          <p:nvPr>
            <p:ph type="dt" sz="half" idx="10"/>
          </p:nvPr>
        </p:nvSpPr>
        <p:spPr/>
        <p:txBody>
          <a:bodyPr/>
          <a:lstStyle/>
          <a:p>
            <a:fld id="{805F85A0-EDFA-4A46-8AEB-1D842B33DCC0}" type="datetimeFigureOut">
              <a:rPr lang="en-US" smtClean="0"/>
              <a:t>3/2/2026</a:t>
            </a:fld>
            <a:endParaRPr lang="en-US"/>
          </a:p>
        </p:txBody>
      </p:sp>
      <p:sp>
        <p:nvSpPr>
          <p:cNvPr id="5" name="Footer Placeholder 4">
            <a:extLst>
              <a:ext uri="{FF2B5EF4-FFF2-40B4-BE49-F238E27FC236}">
                <a16:creationId xmlns:a16="http://schemas.microsoft.com/office/drawing/2014/main" id="{E55CE8DF-837F-C902-77F5-042E93EB4D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F79C1F5-F194-D7A6-6D04-7383986D1774}"/>
              </a:ext>
            </a:extLst>
          </p:cNvPr>
          <p:cNvSpPr>
            <a:spLocks noGrp="1"/>
          </p:cNvSpPr>
          <p:nvPr>
            <p:ph type="sldNum" sz="quarter" idx="12"/>
          </p:nvPr>
        </p:nvSpPr>
        <p:spPr/>
        <p:txBody>
          <a:bodyPr/>
          <a:lstStyle/>
          <a:p>
            <a:fld id="{85E191A1-040A-4EC4-955E-9BB2CE7D6E05}" type="slidenum">
              <a:rPr lang="en-US" smtClean="0"/>
              <a:t>‹#›</a:t>
            </a:fld>
            <a:endParaRPr lang="en-US"/>
          </a:p>
        </p:txBody>
      </p:sp>
    </p:spTree>
    <p:extLst>
      <p:ext uri="{BB962C8B-B14F-4D97-AF65-F5344CB8AC3E}">
        <p14:creationId xmlns:p14="http://schemas.microsoft.com/office/powerpoint/2010/main" val="14638565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E77669B-592D-2A26-D217-4F5A9E2BD8E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B1ECEB6-CCD7-F567-7472-FF0061F59F8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55CDD9F-3F24-3731-2A22-91B64C434240}"/>
              </a:ext>
            </a:extLst>
          </p:cNvPr>
          <p:cNvSpPr>
            <a:spLocks noGrp="1"/>
          </p:cNvSpPr>
          <p:nvPr>
            <p:ph type="dt" sz="half" idx="10"/>
          </p:nvPr>
        </p:nvSpPr>
        <p:spPr/>
        <p:txBody>
          <a:bodyPr/>
          <a:lstStyle/>
          <a:p>
            <a:fld id="{805F85A0-EDFA-4A46-8AEB-1D842B33DCC0}" type="datetimeFigureOut">
              <a:rPr lang="en-US" smtClean="0"/>
              <a:t>3/2/2026</a:t>
            </a:fld>
            <a:endParaRPr lang="en-US"/>
          </a:p>
        </p:txBody>
      </p:sp>
      <p:sp>
        <p:nvSpPr>
          <p:cNvPr id="5" name="Footer Placeholder 4">
            <a:extLst>
              <a:ext uri="{FF2B5EF4-FFF2-40B4-BE49-F238E27FC236}">
                <a16:creationId xmlns:a16="http://schemas.microsoft.com/office/drawing/2014/main" id="{1445BCE0-D54D-AA85-1693-24C20DF60A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1C176E2-E3FC-7BF7-5734-45D2D7F141EC}"/>
              </a:ext>
            </a:extLst>
          </p:cNvPr>
          <p:cNvSpPr>
            <a:spLocks noGrp="1"/>
          </p:cNvSpPr>
          <p:nvPr>
            <p:ph type="sldNum" sz="quarter" idx="12"/>
          </p:nvPr>
        </p:nvSpPr>
        <p:spPr/>
        <p:txBody>
          <a:bodyPr/>
          <a:lstStyle/>
          <a:p>
            <a:fld id="{85E191A1-040A-4EC4-955E-9BB2CE7D6E05}" type="slidenum">
              <a:rPr lang="en-US" smtClean="0"/>
              <a:t>‹#›</a:t>
            </a:fld>
            <a:endParaRPr lang="en-US"/>
          </a:p>
        </p:txBody>
      </p:sp>
    </p:spTree>
    <p:extLst>
      <p:ext uri="{BB962C8B-B14F-4D97-AF65-F5344CB8AC3E}">
        <p14:creationId xmlns:p14="http://schemas.microsoft.com/office/powerpoint/2010/main" val="258757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3BE9D6-B7D1-EEF1-8B3D-8FD1CA19C40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9C5C31E-0A15-E5E8-8D24-B034415ACFD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EE5CA04-1C53-39CB-C533-FFE90A53D973}"/>
              </a:ext>
            </a:extLst>
          </p:cNvPr>
          <p:cNvSpPr>
            <a:spLocks noGrp="1"/>
          </p:cNvSpPr>
          <p:nvPr>
            <p:ph type="dt" sz="half" idx="10"/>
          </p:nvPr>
        </p:nvSpPr>
        <p:spPr/>
        <p:txBody>
          <a:bodyPr/>
          <a:lstStyle/>
          <a:p>
            <a:fld id="{805F85A0-EDFA-4A46-8AEB-1D842B33DCC0}" type="datetimeFigureOut">
              <a:rPr lang="en-US" smtClean="0"/>
              <a:t>3/2/2026</a:t>
            </a:fld>
            <a:endParaRPr lang="en-US"/>
          </a:p>
        </p:txBody>
      </p:sp>
      <p:sp>
        <p:nvSpPr>
          <p:cNvPr id="5" name="Footer Placeholder 4">
            <a:extLst>
              <a:ext uri="{FF2B5EF4-FFF2-40B4-BE49-F238E27FC236}">
                <a16:creationId xmlns:a16="http://schemas.microsoft.com/office/drawing/2014/main" id="{D6F91139-34FB-72E7-54FE-0B78D850F8B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E66F116-55D9-CC76-C069-B5B75FD1870D}"/>
              </a:ext>
            </a:extLst>
          </p:cNvPr>
          <p:cNvSpPr>
            <a:spLocks noGrp="1"/>
          </p:cNvSpPr>
          <p:nvPr>
            <p:ph type="sldNum" sz="quarter" idx="12"/>
          </p:nvPr>
        </p:nvSpPr>
        <p:spPr/>
        <p:txBody>
          <a:bodyPr/>
          <a:lstStyle/>
          <a:p>
            <a:fld id="{85E191A1-040A-4EC4-955E-9BB2CE7D6E05}" type="slidenum">
              <a:rPr lang="en-US" smtClean="0"/>
              <a:t>‹#›</a:t>
            </a:fld>
            <a:endParaRPr lang="en-US"/>
          </a:p>
        </p:txBody>
      </p:sp>
    </p:spTree>
    <p:extLst>
      <p:ext uri="{BB962C8B-B14F-4D97-AF65-F5344CB8AC3E}">
        <p14:creationId xmlns:p14="http://schemas.microsoft.com/office/powerpoint/2010/main" val="7523677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35B1A2-D8B8-8B57-1DC1-F64006381DE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C10D00E-3652-69B7-74D8-D3AEC2DF1A7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F16A46B-7A77-182C-198B-AC31A6B6A02C}"/>
              </a:ext>
            </a:extLst>
          </p:cNvPr>
          <p:cNvSpPr>
            <a:spLocks noGrp="1"/>
          </p:cNvSpPr>
          <p:nvPr>
            <p:ph type="dt" sz="half" idx="10"/>
          </p:nvPr>
        </p:nvSpPr>
        <p:spPr/>
        <p:txBody>
          <a:bodyPr/>
          <a:lstStyle/>
          <a:p>
            <a:fld id="{805F85A0-EDFA-4A46-8AEB-1D842B33DCC0}" type="datetimeFigureOut">
              <a:rPr lang="en-US" smtClean="0"/>
              <a:t>3/2/2026</a:t>
            </a:fld>
            <a:endParaRPr lang="en-US"/>
          </a:p>
        </p:txBody>
      </p:sp>
      <p:sp>
        <p:nvSpPr>
          <p:cNvPr id="5" name="Footer Placeholder 4">
            <a:extLst>
              <a:ext uri="{FF2B5EF4-FFF2-40B4-BE49-F238E27FC236}">
                <a16:creationId xmlns:a16="http://schemas.microsoft.com/office/drawing/2014/main" id="{6AFFEE96-5BD1-3396-0C93-08FF33BB2FA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065299E-D773-C414-6DB1-6159AD57A656}"/>
              </a:ext>
            </a:extLst>
          </p:cNvPr>
          <p:cNvSpPr>
            <a:spLocks noGrp="1"/>
          </p:cNvSpPr>
          <p:nvPr>
            <p:ph type="sldNum" sz="quarter" idx="12"/>
          </p:nvPr>
        </p:nvSpPr>
        <p:spPr/>
        <p:txBody>
          <a:bodyPr/>
          <a:lstStyle/>
          <a:p>
            <a:fld id="{85E191A1-040A-4EC4-955E-9BB2CE7D6E05}" type="slidenum">
              <a:rPr lang="en-US" smtClean="0"/>
              <a:t>‹#›</a:t>
            </a:fld>
            <a:endParaRPr lang="en-US"/>
          </a:p>
        </p:txBody>
      </p:sp>
    </p:spTree>
    <p:extLst>
      <p:ext uri="{BB962C8B-B14F-4D97-AF65-F5344CB8AC3E}">
        <p14:creationId xmlns:p14="http://schemas.microsoft.com/office/powerpoint/2010/main" val="33525467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085F66-9A8B-CF9D-D0FF-3283E298FA9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A76ED9B-3217-A810-7225-780182EC966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E2292BB-49F4-52EF-7FFF-D8C53711B0E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405786B-0832-C27C-A35E-3E1F5B85B17C}"/>
              </a:ext>
            </a:extLst>
          </p:cNvPr>
          <p:cNvSpPr>
            <a:spLocks noGrp="1"/>
          </p:cNvSpPr>
          <p:nvPr>
            <p:ph type="dt" sz="half" idx="10"/>
          </p:nvPr>
        </p:nvSpPr>
        <p:spPr/>
        <p:txBody>
          <a:bodyPr/>
          <a:lstStyle/>
          <a:p>
            <a:fld id="{805F85A0-EDFA-4A46-8AEB-1D842B33DCC0}" type="datetimeFigureOut">
              <a:rPr lang="en-US" smtClean="0"/>
              <a:t>3/2/2026</a:t>
            </a:fld>
            <a:endParaRPr lang="en-US"/>
          </a:p>
        </p:txBody>
      </p:sp>
      <p:sp>
        <p:nvSpPr>
          <p:cNvPr id="6" name="Footer Placeholder 5">
            <a:extLst>
              <a:ext uri="{FF2B5EF4-FFF2-40B4-BE49-F238E27FC236}">
                <a16:creationId xmlns:a16="http://schemas.microsoft.com/office/drawing/2014/main" id="{C45A101B-98C4-12AE-802E-397346B30E5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9DB5590-2D61-4811-7895-E649EAEAD510}"/>
              </a:ext>
            </a:extLst>
          </p:cNvPr>
          <p:cNvSpPr>
            <a:spLocks noGrp="1"/>
          </p:cNvSpPr>
          <p:nvPr>
            <p:ph type="sldNum" sz="quarter" idx="12"/>
          </p:nvPr>
        </p:nvSpPr>
        <p:spPr/>
        <p:txBody>
          <a:bodyPr/>
          <a:lstStyle/>
          <a:p>
            <a:fld id="{85E191A1-040A-4EC4-955E-9BB2CE7D6E05}" type="slidenum">
              <a:rPr lang="en-US" smtClean="0"/>
              <a:t>‹#›</a:t>
            </a:fld>
            <a:endParaRPr lang="en-US"/>
          </a:p>
        </p:txBody>
      </p:sp>
    </p:spTree>
    <p:extLst>
      <p:ext uri="{BB962C8B-B14F-4D97-AF65-F5344CB8AC3E}">
        <p14:creationId xmlns:p14="http://schemas.microsoft.com/office/powerpoint/2010/main" val="31356815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3DE700-6736-B11F-25EC-16FDEF14F29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079DB50-5B41-C641-6B90-5252043B707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CAF53D8-8307-C7E9-8F7A-0E0B46566F6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4CADBED-E637-81BF-EEFF-40D06985B0D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60B59A4-8748-C391-3DCE-9BC80E930FB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D0955E4-7334-72C0-8A81-1ED4200D3C88}"/>
              </a:ext>
            </a:extLst>
          </p:cNvPr>
          <p:cNvSpPr>
            <a:spLocks noGrp="1"/>
          </p:cNvSpPr>
          <p:nvPr>
            <p:ph type="dt" sz="half" idx="10"/>
          </p:nvPr>
        </p:nvSpPr>
        <p:spPr/>
        <p:txBody>
          <a:bodyPr/>
          <a:lstStyle/>
          <a:p>
            <a:fld id="{805F85A0-EDFA-4A46-8AEB-1D842B33DCC0}" type="datetimeFigureOut">
              <a:rPr lang="en-US" smtClean="0"/>
              <a:t>3/2/2026</a:t>
            </a:fld>
            <a:endParaRPr lang="en-US"/>
          </a:p>
        </p:txBody>
      </p:sp>
      <p:sp>
        <p:nvSpPr>
          <p:cNvPr id="8" name="Footer Placeholder 7">
            <a:extLst>
              <a:ext uri="{FF2B5EF4-FFF2-40B4-BE49-F238E27FC236}">
                <a16:creationId xmlns:a16="http://schemas.microsoft.com/office/drawing/2014/main" id="{AF9E9996-D8D3-68E5-F4B9-9EBEF36F0D4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6CA6CB7-262A-C38B-9126-02B7FF97C16A}"/>
              </a:ext>
            </a:extLst>
          </p:cNvPr>
          <p:cNvSpPr>
            <a:spLocks noGrp="1"/>
          </p:cNvSpPr>
          <p:nvPr>
            <p:ph type="sldNum" sz="quarter" idx="12"/>
          </p:nvPr>
        </p:nvSpPr>
        <p:spPr/>
        <p:txBody>
          <a:bodyPr/>
          <a:lstStyle/>
          <a:p>
            <a:fld id="{85E191A1-040A-4EC4-955E-9BB2CE7D6E05}" type="slidenum">
              <a:rPr lang="en-US" smtClean="0"/>
              <a:t>‹#›</a:t>
            </a:fld>
            <a:endParaRPr lang="en-US"/>
          </a:p>
        </p:txBody>
      </p:sp>
    </p:spTree>
    <p:extLst>
      <p:ext uri="{BB962C8B-B14F-4D97-AF65-F5344CB8AC3E}">
        <p14:creationId xmlns:p14="http://schemas.microsoft.com/office/powerpoint/2010/main" val="20401888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356F6B-74FB-BE4C-D9EF-E5A8B4536F0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0F4BC1A-B275-CCD9-34F4-C8CE07D2B4A0}"/>
              </a:ext>
            </a:extLst>
          </p:cNvPr>
          <p:cNvSpPr>
            <a:spLocks noGrp="1"/>
          </p:cNvSpPr>
          <p:nvPr>
            <p:ph type="dt" sz="half" idx="10"/>
          </p:nvPr>
        </p:nvSpPr>
        <p:spPr/>
        <p:txBody>
          <a:bodyPr/>
          <a:lstStyle/>
          <a:p>
            <a:fld id="{805F85A0-EDFA-4A46-8AEB-1D842B33DCC0}" type="datetimeFigureOut">
              <a:rPr lang="en-US" smtClean="0"/>
              <a:t>3/2/2026</a:t>
            </a:fld>
            <a:endParaRPr lang="en-US"/>
          </a:p>
        </p:txBody>
      </p:sp>
      <p:sp>
        <p:nvSpPr>
          <p:cNvPr id="4" name="Footer Placeholder 3">
            <a:extLst>
              <a:ext uri="{FF2B5EF4-FFF2-40B4-BE49-F238E27FC236}">
                <a16:creationId xmlns:a16="http://schemas.microsoft.com/office/drawing/2014/main" id="{CE21E22F-5200-1EAC-9A71-FD26719D3C9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A04F8C9-5873-EB0D-11A7-E2BACFD95BCA}"/>
              </a:ext>
            </a:extLst>
          </p:cNvPr>
          <p:cNvSpPr>
            <a:spLocks noGrp="1"/>
          </p:cNvSpPr>
          <p:nvPr>
            <p:ph type="sldNum" sz="quarter" idx="12"/>
          </p:nvPr>
        </p:nvSpPr>
        <p:spPr/>
        <p:txBody>
          <a:bodyPr/>
          <a:lstStyle/>
          <a:p>
            <a:fld id="{85E191A1-040A-4EC4-955E-9BB2CE7D6E05}" type="slidenum">
              <a:rPr lang="en-US" smtClean="0"/>
              <a:t>‹#›</a:t>
            </a:fld>
            <a:endParaRPr lang="en-US"/>
          </a:p>
        </p:txBody>
      </p:sp>
    </p:spTree>
    <p:extLst>
      <p:ext uri="{BB962C8B-B14F-4D97-AF65-F5344CB8AC3E}">
        <p14:creationId xmlns:p14="http://schemas.microsoft.com/office/powerpoint/2010/main" val="1428381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CE4F112-71A9-409B-4C9F-340F580F5531}"/>
              </a:ext>
            </a:extLst>
          </p:cNvPr>
          <p:cNvSpPr>
            <a:spLocks noGrp="1"/>
          </p:cNvSpPr>
          <p:nvPr>
            <p:ph type="dt" sz="half" idx="10"/>
          </p:nvPr>
        </p:nvSpPr>
        <p:spPr/>
        <p:txBody>
          <a:bodyPr/>
          <a:lstStyle/>
          <a:p>
            <a:fld id="{805F85A0-EDFA-4A46-8AEB-1D842B33DCC0}" type="datetimeFigureOut">
              <a:rPr lang="en-US" smtClean="0"/>
              <a:t>3/2/2026</a:t>
            </a:fld>
            <a:endParaRPr lang="en-US"/>
          </a:p>
        </p:txBody>
      </p:sp>
      <p:sp>
        <p:nvSpPr>
          <p:cNvPr id="3" name="Footer Placeholder 2">
            <a:extLst>
              <a:ext uri="{FF2B5EF4-FFF2-40B4-BE49-F238E27FC236}">
                <a16:creationId xmlns:a16="http://schemas.microsoft.com/office/drawing/2014/main" id="{57D391F6-742F-B9B9-C9AE-949821D3420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978B061-AAB4-CEF4-91BB-F916AC3D9752}"/>
              </a:ext>
            </a:extLst>
          </p:cNvPr>
          <p:cNvSpPr>
            <a:spLocks noGrp="1"/>
          </p:cNvSpPr>
          <p:nvPr>
            <p:ph type="sldNum" sz="quarter" idx="12"/>
          </p:nvPr>
        </p:nvSpPr>
        <p:spPr/>
        <p:txBody>
          <a:bodyPr/>
          <a:lstStyle/>
          <a:p>
            <a:fld id="{85E191A1-040A-4EC4-955E-9BB2CE7D6E05}" type="slidenum">
              <a:rPr lang="en-US" smtClean="0"/>
              <a:t>‹#›</a:t>
            </a:fld>
            <a:endParaRPr lang="en-US"/>
          </a:p>
        </p:txBody>
      </p:sp>
    </p:spTree>
    <p:extLst>
      <p:ext uri="{BB962C8B-B14F-4D97-AF65-F5344CB8AC3E}">
        <p14:creationId xmlns:p14="http://schemas.microsoft.com/office/powerpoint/2010/main" val="33688867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ED3E2A-5025-6515-F01A-30B602D4F17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D227659-58D3-EB99-ECDB-29A7C2E5B7B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1521500-0D70-5553-E6A7-A954FF772B2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DF02B91-9589-E7C2-7604-CECD038B17D2}"/>
              </a:ext>
            </a:extLst>
          </p:cNvPr>
          <p:cNvSpPr>
            <a:spLocks noGrp="1"/>
          </p:cNvSpPr>
          <p:nvPr>
            <p:ph type="dt" sz="half" idx="10"/>
          </p:nvPr>
        </p:nvSpPr>
        <p:spPr/>
        <p:txBody>
          <a:bodyPr/>
          <a:lstStyle/>
          <a:p>
            <a:fld id="{805F85A0-EDFA-4A46-8AEB-1D842B33DCC0}" type="datetimeFigureOut">
              <a:rPr lang="en-US" smtClean="0"/>
              <a:t>3/2/2026</a:t>
            </a:fld>
            <a:endParaRPr lang="en-US"/>
          </a:p>
        </p:txBody>
      </p:sp>
      <p:sp>
        <p:nvSpPr>
          <p:cNvPr id="6" name="Footer Placeholder 5">
            <a:extLst>
              <a:ext uri="{FF2B5EF4-FFF2-40B4-BE49-F238E27FC236}">
                <a16:creationId xmlns:a16="http://schemas.microsoft.com/office/drawing/2014/main" id="{771373CF-6858-9A7F-3E2F-8407216A321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17DB33A-2461-C1E1-BC84-0F16CFE560C8}"/>
              </a:ext>
            </a:extLst>
          </p:cNvPr>
          <p:cNvSpPr>
            <a:spLocks noGrp="1"/>
          </p:cNvSpPr>
          <p:nvPr>
            <p:ph type="sldNum" sz="quarter" idx="12"/>
          </p:nvPr>
        </p:nvSpPr>
        <p:spPr/>
        <p:txBody>
          <a:bodyPr/>
          <a:lstStyle/>
          <a:p>
            <a:fld id="{85E191A1-040A-4EC4-955E-9BB2CE7D6E05}" type="slidenum">
              <a:rPr lang="en-US" smtClean="0"/>
              <a:t>‹#›</a:t>
            </a:fld>
            <a:endParaRPr lang="en-US"/>
          </a:p>
        </p:txBody>
      </p:sp>
    </p:spTree>
    <p:extLst>
      <p:ext uri="{BB962C8B-B14F-4D97-AF65-F5344CB8AC3E}">
        <p14:creationId xmlns:p14="http://schemas.microsoft.com/office/powerpoint/2010/main" val="34318803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9BD6B7-BA8C-298F-F927-8BD34F640ED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BFF0E39-EBC5-AD65-074B-7A932AFA57B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D1D7983-808D-61CB-48AB-EEF62BDB9CC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651D62B-7930-489D-1CCB-79C67BF47B06}"/>
              </a:ext>
            </a:extLst>
          </p:cNvPr>
          <p:cNvSpPr>
            <a:spLocks noGrp="1"/>
          </p:cNvSpPr>
          <p:nvPr>
            <p:ph type="dt" sz="half" idx="10"/>
          </p:nvPr>
        </p:nvSpPr>
        <p:spPr/>
        <p:txBody>
          <a:bodyPr/>
          <a:lstStyle/>
          <a:p>
            <a:fld id="{805F85A0-EDFA-4A46-8AEB-1D842B33DCC0}" type="datetimeFigureOut">
              <a:rPr lang="en-US" smtClean="0"/>
              <a:t>3/2/2026</a:t>
            </a:fld>
            <a:endParaRPr lang="en-US"/>
          </a:p>
        </p:txBody>
      </p:sp>
      <p:sp>
        <p:nvSpPr>
          <p:cNvPr id="6" name="Footer Placeholder 5">
            <a:extLst>
              <a:ext uri="{FF2B5EF4-FFF2-40B4-BE49-F238E27FC236}">
                <a16:creationId xmlns:a16="http://schemas.microsoft.com/office/drawing/2014/main" id="{51EEE1EF-3D90-3E73-6FAB-5C3086489C0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8110453-F104-5049-EF82-01CD52BDD8A0}"/>
              </a:ext>
            </a:extLst>
          </p:cNvPr>
          <p:cNvSpPr>
            <a:spLocks noGrp="1"/>
          </p:cNvSpPr>
          <p:nvPr>
            <p:ph type="sldNum" sz="quarter" idx="12"/>
          </p:nvPr>
        </p:nvSpPr>
        <p:spPr/>
        <p:txBody>
          <a:bodyPr/>
          <a:lstStyle/>
          <a:p>
            <a:fld id="{85E191A1-040A-4EC4-955E-9BB2CE7D6E05}" type="slidenum">
              <a:rPr lang="en-US" smtClean="0"/>
              <a:t>‹#›</a:t>
            </a:fld>
            <a:endParaRPr lang="en-US"/>
          </a:p>
        </p:txBody>
      </p:sp>
    </p:spTree>
    <p:extLst>
      <p:ext uri="{BB962C8B-B14F-4D97-AF65-F5344CB8AC3E}">
        <p14:creationId xmlns:p14="http://schemas.microsoft.com/office/powerpoint/2010/main" val="40447736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25E6E01-B73A-D687-60AD-F7F984DC933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7D703D2-B7D5-3964-67A1-93374A6462B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8AFAA59-9447-42AB-2E01-EC5D76AC910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05F85A0-EDFA-4A46-8AEB-1D842B33DCC0}" type="datetimeFigureOut">
              <a:rPr lang="en-US" smtClean="0"/>
              <a:t>3/2/2026</a:t>
            </a:fld>
            <a:endParaRPr lang="en-US"/>
          </a:p>
        </p:txBody>
      </p:sp>
      <p:sp>
        <p:nvSpPr>
          <p:cNvPr id="5" name="Footer Placeholder 4">
            <a:extLst>
              <a:ext uri="{FF2B5EF4-FFF2-40B4-BE49-F238E27FC236}">
                <a16:creationId xmlns:a16="http://schemas.microsoft.com/office/drawing/2014/main" id="{428E5B7D-A2E0-F268-24F1-1EBF173F956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9A94F496-6674-1B7E-FDDD-52D3FB22EBF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5E191A1-040A-4EC4-955E-9BB2CE7D6E05}" type="slidenum">
              <a:rPr lang="en-US" smtClean="0"/>
              <a:t>‹#›</a:t>
            </a:fld>
            <a:endParaRPr lang="en-US"/>
          </a:p>
        </p:txBody>
      </p:sp>
    </p:spTree>
    <p:extLst>
      <p:ext uri="{BB962C8B-B14F-4D97-AF65-F5344CB8AC3E}">
        <p14:creationId xmlns:p14="http://schemas.microsoft.com/office/powerpoint/2010/main" val="11109561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mailto:sbackus@aces.org" TargetMode="External"/><Relationship Id="rId2" Type="http://schemas.openxmlformats.org/officeDocument/2006/relationships/hyperlink" Target="mailto:Malers@aces.org" TargetMode="External"/><Relationship Id="rId1" Type="http://schemas.openxmlformats.org/officeDocument/2006/relationships/slideLayout" Target="../slideLayouts/slideLayout2.xml"/><Relationship Id="rId4" Type="http://schemas.openxmlformats.org/officeDocument/2006/relationships/hyperlink" Target="https://www.aces.org/schools-programs/aces-open-choice"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3D09407-53BC-485E-B4CE-BC5E4FC4B2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921DB988-49FC-4608-B0A2-E2F3A40190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CD17F83-872C-3F17-691C-661E416C423D}"/>
              </a:ext>
            </a:extLst>
          </p:cNvPr>
          <p:cNvSpPr>
            <a:spLocks noGrp="1"/>
          </p:cNvSpPr>
          <p:nvPr>
            <p:ph type="ctrTitle"/>
          </p:nvPr>
        </p:nvSpPr>
        <p:spPr>
          <a:xfrm>
            <a:off x="755903" y="3679324"/>
            <a:ext cx="10640754" cy="1004343"/>
          </a:xfrm>
        </p:spPr>
        <p:txBody>
          <a:bodyPr anchor="b">
            <a:noAutofit/>
          </a:bodyPr>
          <a:lstStyle/>
          <a:p>
            <a:r>
              <a:rPr lang="en-US" sz="6600" dirty="0">
                <a:solidFill>
                  <a:schemeClr val="tx2"/>
                </a:solidFill>
              </a:rPr>
              <a:t>2026-2027</a:t>
            </a:r>
          </a:p>
        </p:txBody>
      </p:sp>
      <p:sp>
        <p:nvSpPr>
          <p:cNvPr id="3" name="Subtitle 2">
            <a:extLst>
              <a:ext uri="{FF2B5EF4-FFF2-40B4-BE49-F238E27FC236}">
                <a16:creationId xmlns:a16="http://schemas.microsoft.com/office/drawing/2014/main" id="{6CC0FCBB-56E5-223A-4474-40389216BA0D}"/>
              </a:ext>
            </a:extLst>
          </p:cNvPr>
          <p:cNvSpPr>
            <a:spLocks noGrp="1"/>
          </p:cNvSpPr>
          <p:nvPr>
            <p:ph type="subTitle" idx="1"/>
          </p:nvPr>
        </p:nvSpPr>
        <p:spPr>
          <a:xfrm>
            <a:off x="1494401" y="4848308"/>
            <a:ext cx="9163757" cy="336008"/>
          </a:xfrm>
        </p:spPr>
        <p:txBody>
          <a:bodyPr anchor="ctr">
            <a:normAutofit fontScale="92500" lnSpcReduction="10000"/>
          </a:bodyPr>
          <a:lstStyle/>
          <a:p>
            <a:endParaRPr lang="en-US" sz="2000" dirty="0">
              <a:solidFill>
                <a:schemeClr val="tx2"/>
              </a:solidFill>
            </a:endParaRPr>
          </a:p>
        </p:txBody>
      </p:sp>
      <p:grpSp>
        <p:nvGrpSpPr>
          <p:cNvPr id="13" name="Group 12">
            <a:extLst>
              <a:ext uri="{FF2B5EF4-FFF2-40B4-BE49-F238E27FC236}">
                <a16:creationId xmlns:a16="http://schemas.microsoft.com/office/drawing/2014/main" id="{E9B930FD-8671-4C4C-ADCF-73AC1D0CD41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9676747" y="0"/>
            <a:ext cx="2514948" cy="2174333"/>
            <a:chOff x="-305" y="-4155"/>
            <a:chExt cx="2514948" cy="2174333"/>
          </a:xfrm>
        </p:grpSpPr>
        <p:sp>
          <p:nvSpPr>
            <p:cNvPr id="14" name="Freeform: Shape 13">
              <a:extLst>
                <a:ext uri="{FF2B5EF4-FFF2-40B4-BE49-F238E27FC236}">
                  <a16:creationId xmlns:a16="http://schemas.microsoft.com/office/drawing/2014/main" id="{C35B12C1-569C-4E37-AA33-7EF215F201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F23E2660-7810-46F6-8752-187127C830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C991DC45-0378-45B3-B325-FB8F98545E6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17" name="Freeform: Shape 16">
              <a:extLst>
                <a:ext uri="{FF2B5EF4-FFF2-40B4-BE49-F238E27FC236}">
                  <a16:creationId xmlns:a16="http://schemas.microsoft.com/office/drawing/2014/main" id="{E228F5BA-5150-4554-B7EA-93F371F3B17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4" name="Picture 3">
            <a:extLst>
              <a:ext uri="{FF2B5EF4-FFF2-40B4-BE49-F238E27FC236}">
                <a16:creationId xmlns:a16="http://schemas.microsoft.com/office/drawing/2014/main" id="{E71169F3-1B0E-21B0-F4EF-BCF502D20151}"/>
              </a:ext>
            </a:extLst>
          </p:cNvPr>
          <p:cNvPicPr>
            <a:picLocks noChangeAspect="1"/>
          </p:cNvPicPr>
          <p:nvPr/>
        </p:nvPicPr>
        <p:blipFill>
          <a:blip r:embed="rId2">
            <a:extLst>
              <a:ext uri="{28A0092B-C50C-407E-A947-70E740481C1C}">
                <a14:useLocalDpi xmlns:a14="http://schemas.microsoft.com/office/drawing/2010/main" val="0"/>
              </a:ext>
            </a:extLst>
          </a:blip>
          <a:srcRect l="6437" r="7765" b="-2"/>
          <a:stretch>
            <a:fillRect/>
          </a:stretch>
        </p:blipFill>
        <p:spPr>
          <a:xfrm>
            <a:off x="1800225" y="274389"/>
            <a:ext cx="7898103" cy="3404936"/>
          </a:xfrm>
          <a:prstGeom prst="rect">
            <a:avLst/>
          </a:prstGeom>
        </p:spPr>
      </p:pic>
      <p:grpSp>
        <p:nvGrpSpPr>
          <p:cNvPr id="19" name="Group 18">
            <a:extLst>
              <a:ext uri="{FF2B5EF4-FFF2-40B4-BE49-F238E27FC236}">
                <a16:creationId xmlns:a16="http://schemas.microsoft.com/office/drawing/2014/main" id="{383C2651-AE0C-4AE4-8725-E2F9414FE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flipH="1">
            <a:off x="-305" y="4322879"/>
            <a:ext cx="3378428" cy="2535121"/>
            <a:chOff x="-305" y="-1"/>
            <a:chExt cx="3832880" cy="2876136"/>
          </a:xfrm>
        </p:grpSpPr>
        <p:sp>
          <p:nvSpPr>
            <p:cNvPr id="20" name="Freeform: Shape 19">
              <a:extLst>
                <a:ext uri="{FF2B5EF4-FFF2-40B4-BE49-F238E27FC236}">
                  <a16:creationId xmlns:a16="http://schemas.microsoft.com/office/drawing/2014/main" id="{CCE13265-B5D2-47B4-A199-E05F390D5B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693EBD03-D832-462C-9304-7273698ED4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Freeform: Shape 21">
              <a:extLst>
                <a:ext uri="{FF2B5EF4-FFF2-40B4-BE49-F238E27FC236}">
                  <a16:creationId xmlns:a16="http://schemas.microsoft.com/office/drawing/2014/main" id="{0D53D3E2-805E-40D2-964F-352BF6D476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Freeform: Shape 22">
              <a:extLst>
                <a:ext uri="{FF2B5EF4-FFF2-40B4-BE49-F238E27FC236}">
                  <a16:creationId xmlns:a16="http://schemas.microsoft.com/office/drawing/2014/main" id="{B7A9A916-A926-43E6-800F-432ABC3F24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7455867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7F5721-B002-CB70-E7DA-537CEDFA9E8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C723BC-D7D6-ECAC-93DB-34489F31ECCB}"/>
              </a:ext>
            </a:extLst>
          </p:cNvPr>
          <p:cNvSpPr>
            <a:spLocks noGrp="1"/>
          </p:cNvSpPr>
          <p:nvPr>
            <p:ph type="title"/>
          </p:nvPr>
        </p:nvSpPr>
        <p:spPr/>
        <p:txBody>
          <a:bodyPr/>
          <a:lstStyle/>
          <a:p>
            <a:r>
              <a:rPr lang="en-US" dirty="0"/>
              <a:t>2026-2027  Open Choice seats into </a:t>
            </a:r>
            <a:br>
              <a:rPr lang="en-US" dirty="0"/>
            </a:br>
            <a:r>
              <a:rPr lang="en-US" dirty="0"/>
              <a:t>New Haven </a:t>
            </a:r>
          </a:p>
        </p:txBody>
      </p:sp>
      <p:graphicFrame>
        <p:nvGraphicFramePr>
          <p:cNvPr id="4" name="Content Placeholder 3">
            <a:extLst>
              <a:ext uri="{FF2B5EF4-FFF2-40B4-BE49-F238E27FC236}">
                <a16:creationId xmlns:a16="http://schemas.microsoft.com/office/drawing/2014/main" id="{6689351E-4549-E806-D227-12CC00E190F3}"/>
              </a:ext>
            </a:extLst>
          </p:cNvPr>
          <p:cNvGraphicFramePr>
            <a:graphicFrameLocks noGrp="1"/>
          </p:cNvGraphicFramePr>
          <p:nvPr>
            <p:ph idx="1"/>
            <p:extLst>
              <p:ext uri="{D42A27DB-BD31-4B8C-83A1-F6EECF244321}">
                <p14:modId xmlns:p14="http://schemas.microsoft.com/office/powerpoint/2010/main" val="509070589"/>
              </p:ext>
            </p:extLst>
          </p:nvPr>
        </p:nvGraphicFramePr>
        <p:xfrm>
          <a:off x="838199" y="1566251"/>
          <a:ext cx="10089332" cy="4380120"/>
        </p:xfrm>
        <a:graphic>
          <a:graphicData uri="http://schemas.openxmlformats.org/drawingml/2006/table">
            <a:tbl>
              <a:tblPr firstRow="1" bandRow="1">
                <a:tableStyleId>{5C22544A-7EE6-4342-B048-85BDC9FD1C3A}</a:tableStyleId>
              </a:tblPr>
              <a:tblGrid>
                <a:gridCol w="2522333">
                  <a:extLst>
                    <a:ext uri="{9D8B030D-6E8A-4147-A177-3AD203B41FA5}">
                      <a16:colId xmlns:a16="http://schemas.microsoft.com/office/drawing/2014/main" val="1699636912"/>
                    </a:ext>
                  </a:extLst>
                </a:gridCol>
                <a:gridCol w="2522333">
                  <a:extLst>
                    <a:ext uri="{9D8B030D-6E8A-4147-A177-3AD203B41FA5}">
                      <a16:colId xmlns:a16="http://schemas.microsoft.com/office/drawing/2014/main" val="3142134142"/>
                    </a:ext>
                  </a:extLst>
                </a:gridCol>
                <a:gridCol w="2522333">
                  <a:extLst>
                    <a:ext uri="{9D8B030D-6E8A-4147-A177-3AD203B41FA5}">
                      <a16:colId xmlns:a16="http://schemas.microsoft.com/office/drawing/2014/main" val="1488211949"/>
                    </a:ext>
                  </a:extLst>
                </a:gridCol>
                <a:gridCol w="2522333">
                  <a:extLst>
                    <a:ext uri="{9D8B030D-6E8A-4147-A177-3AD203B41FA5}">
                      <a16:colId xmlns:a16="http://schemas.microsoft.com/office/drawing/2014/main" val="701698117"/>
                    </a:ext>
                  </a:extLst>
                </a:gridCol>
              </a:tblGrid>
              <a:tr h="270802">
                <a:tc>
                  <a:txBody>
                    <a:bodyPr/>
                    <a:lstStyle/>
                    <a:p>
                      <a:pPr algn="ctr" fontAlgn="b"/>
                      <a:r>
                        <a:rPr lang="en-US" sz="1100" b="1" i="0" u="none" strike="noStrike" dirty="0">
                          <a:solidFill>
                            <a:schemeClr val="bg1"/>
                          </a:solidFill>
                          <a:effectLst/>
                          <a:latin typeface="Abadi Extra Light" panose="020B0204020104020204" pitchFamily="34" charset="0"/>
                        </a:rPr>
                        <a:t>District / School</a:t>
                      </a:r>
                    </a:p>
                  </a:txBody>
                  <a:tcPr marL="7880" marR="7880" marT="7880" marB="0" anchor="b"/>
                </a:tc>
                <a:tc>
                  <a:txBody>
                    <a:bodyPr/>
                    <a:lstStyle/>
                    <a:p>
                      <a:pPr algn="ctr" fontAlgn="b"/>
                      <a:r>
                        <a:rPr lang="en-US" sz="1100" b="1" i="0" u="none" strike="noStrike" dirty="0">
                          <a:solidFill>
                            <a:schemeClr val="bg1"/>
                          </a:solidFill>
                          <a:effectLst/>
                          <a:latin typeface="Abadi Extra Light" panose="020B0204020104020204" pitchFamily="34" charset="0"/>
                        </a:rPr>
                        <a:t>26-27 </a:t>
                      </a:r>
                    </a:p>
                    <a:p>
                      <a:pPr algn="ctr" fontAlgn="b"/>
                      <a:r>
                        <a:rPr lang="en-US" sz="1100" b="1" i="0" u="none" strike="noStrike" dirty="0">
                          <a:solidFill>
                            <a:schemeClr val="bg1"/>
                          </a:solidFill>
                          <a:effectLst/>
                          <a:latin typeface="Abadi Extra Light" panose="020B0204020104020204" pitchFamily="34" charset="0"/>
                        </a:rPr>
                        <a:t> New Seats Grade Levels</a:t>
                      </a:r>
                    </a:p>
                  </a:txBody>
                  <a:tcPr marL="7880" marR="7880" marT="7880" marB="0" anchor="b"/>
                </a:tc>
                <a:tc>
                  <a:txBody>
                    <a:bodyPr/>
                    <a:lstStyle/>
                    <a:p>
                      <a:pPr algn="ctr" fontAlgn="b"/>
                      <a:r>
                        <a:rPr lang="en-US" sz="1100" b="1" i="0" u="none" strike="noStrike" dirty="0">
                          <a:solidFill>
                            <a:schemeClr val="bg1"/>
                          </a:solidFill>
                          <a:effectLst/>
                          <a:latin typeface="Abadi Extra Light" panose="020B0204020104020204" pitchFamily="34" charset="0"/>
                        </a:rPr>
                        <a:t>26-27</a:t>
                      </a:r>
                    </a:p>
                    <a:p>
                      <a:pPr algn="ctr" fontAlgn="b"/>
                      <a:r>
                        <a:rPr lang="en-US" sz="1100" b="1" i="0" u="none" strike="noStrike" dirty="0">
                          <a:solidFill>
                            <a:schemeClr val="bg1"/>
                          </a:solidFill>
                          <a:effectLst/>
                          <a:latin typeface="Abadi Extra Light" panose="020B0204020104020204" pitchFamily="34" charset="0"/>
                        </a:rPr>
                        <a:t> # New Seats</a:t>
                      </a:r>
                    </a:p>
                  </a:txBody>
                  <a:tcPr marL="7880" marR="7880" marT="7880" marB="0" anchor="b"/>
                </a:tc>
                <a:tc>
                  <a:txBody>
                    <a:bodyPr/>
                    <a:lstStyle/>
                    <a:p>
                      <a:pPr algn="ctr" fontAlgn="b"/>
                      <a:r>
                        <a:rPr lang="en-US" sz="1100" b="1" i="0" u="none" strike="noStrike" dirty="0">
                          <a:solidFill>
                            <a:schemeClr val="bg1"/>
                          </a:solidFill>
                          <a:effectLst/>
                          <a:latin typeface="Abadi Extra Light" panose="020B0204020104020204" pitchFamily="34" charset="0"/>
                        </a:rPr>
                        <a:t>Total New Seat by District</a:t>
                      </a:r>
                    </a:p>
                  </a:txBody>
                  <a:tcPr marL="7880" marR="7880" marT="7880" marB="0" anchor="b"/>
                </a:tc>
                <a:extLst>
                  <a:ext uri="{0D108BD9-81ED-4DB2-BD59-A6C34878D82A}">
                    <a16:rowId xmlns:a16="http://schemas.microsoft.com/office/drawing/2014/main" val="1744050213"/>
                  </a:ext>
                </a:extLst>
              </a:tr>
              <a:tr h="153696">
                <a:tc>
                  <a:txBody>
                    <a:bodyPr/>
                    <a:lstStyle/>
                    <a:p>
                      <a:pPr algn="l" fontAlgn="b"/>
                      <a:r>
                        <a:rPr lang="en-US" sz="1100" b="1" i="0" u="none" strike="noStrike" dirty="0">
                          <a:solidFill>
                            <a:srgbClr val="000000"/>
                          </a:solidFill>
                          <a:effectLst/>
                          <a:latin typeface="Abadi Extra Light" panose="020B0204020104020204" pitchFamily="34" charset="0"/>
                        </a:rPr>
                        <a:t>New Haven</a:t>
                      </a:r>
                    </a:p>
                  </a:txBody>
                  <a:tcPr marL="7880" marR="7880" marT="7880" marB="0" anchor="b"/>
                </a:tc>
                <a:tc>
                  <a:txBody>
                    <a:bodyPr/>
                    <a:lstStyle/>
                    <a:p>
                      <a:pPr algn="ctr" fontAlgn="b"/>
                      <a:r>
                        <a:rPr lang="en-US" sz="1100" b="1" i="0" u="none" strike="noStrike" dirty="0">
                          <a:solidFill>
                            <a:srgbClr val="000000"/>
                          </a:solidFill>
                          <a:effectLst/>
                          <a:latin typeface="Abadi Extra Light" panose="020B0204020104020204" pitchFamily="34" charset="0"/>
                        </a:rPr>
                        <a:t> </a:t>
                      </a:r>
                    </a:p>
                  </a:txBody>
                  <a:tcPr marL="7880" marR="7880" marT="7880" marB="0" anchor="b"/>
                </a:tc>
                <a:tc>
                  <a:txBody>
                    <a:bodyPr/>
                    <a:lstStyle/>
                    <a:p>
                      <a:pPr algn="ctr" fontAlgn="b"/>
                      <a:r>
                        <a:rPr lang="en-US" sz="1100" b="1" i="0" u="none" strike="noStrike" dirty="0">
                          <a:solidFill>
                            <a:srgbClr val="000000"/>
                          </a:solidFill>
                          <a:effectLst/>
                          <a:latin typeface="Abadi Extra Light" panose="020B0204020104020204" pitchFamily="34" charset="0"/>
                        </a:rPr>
                        <a:t> </a:t>
                      </a:r>
                    </a:p>
                  </a:txBody>
                  <a:tcPr marL="7880" marR="7880" marT="7880" marB="0" anchor="b"/>
                </a:tc>
                <a:tc>
                  <a:txBody>
                    <a:bodyPr/>
                    <a:lstStyle/>
                    <a:p>
                      <a:pPr algn="ctr" fontAlgn="b"/>
                      <a:r>
                        <a:rPr lang="en-US" sz="1100" b="1"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1945773011"/>
                  </a:ext>
                </a:extLst>
              </a:tr>
              <a:tr h="153696">
                <a:tc>
                  <a:txBody>
                    <a:bodyPr/>
                    <a:lstStyle/>
                    <a:p>
                      <a:pPr algn="l" fontAlgn="b"/>
                      <a:r>
                        <a:rPr lang="en-US" sz="1100" b="0" i="0" u="none" strike="noStrike" dirty="0">
                          <a:solidFill>
                            <a:srgbClr val="000000"/>
                          </a:solidFill>
                          <a:effectLst/>
                          <a:latin typeface="Abadi Extra Light" panose="020B0204020104020204" pitchFamily="34" charset="0"/>
                        </a:rPr>
                        <a:t>James Hillhouse </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9</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2</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2956147755"/>
                  </a:ext>
                </a:extLst>
              </a:tr>
              <a:tr h="138510">
                <a:tc>
                  <a:txBody>
                    <a:bodyPr/>
                    <a:lstStyle/>
                    <a:p>
                      <a:pPr algn="l"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484480724"/>
                  </a:ext>
                </a:extLst>
              </a:tr>
              <a:tr h="153696">
                <a:tc>
                  <a:txBody>
                    <a:bodyPr/>
                    <a:lstStyle/>
                    <a:p>
                      <a:pPr algn="l" fontAlgn="b"/>
                      <a:r>
                        <a:rPr lang="en-US" sz="1100" b="0" i="0" u="none" strike="noStrike" dirty="0">
                          <a:solidFill>
                            <a:srgbClr val="000000"/>
                          </a:solidFill>
                          <a:effectLst/>
                          <a:latin typeface="Abadi Extra Light" panose="020B0204020104020204" pitchFamily="34" charset="0"/>
                        </a:rPr>
                        <a:t>Barack Obama Magnet</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PK-3 </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2 </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1253569575"/>
                  </a:ext>
                </a:extLst>
              </a:tr>
              <a:tr h="153696">
                <a:tc>
                  <a:txBody>
                    <a:bodyPr/>
                    <a:lstStyle/>
                    <a:p>
                      <a:pPr algn="l"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PK-4</a:t>
                      </a:r>
                    </a:p>
                  </a:txBody>
                  <a:tcPr marL="7880" marR="7880" marT="7880" marB="0" anchor="b"/>
                </a:tc>
                <a:tc>
                  <a:txBody>
                    <a:bodyPr/>
                    <a:lstStyle/>
                    <a:p>
                      <a:pPr algn="ctr" fontAlgn="ctr"/>
                      <a:r>
                        <a:rPr lang="en-US" sz="1100" b="0" i="0" u="none" strike="noStrike" dirty="0">
                          <a:solidFill>
                            <a:srgbClr val="000000"/>
                          </a:solidFill>
                          <a:effectLst/>
                          <a:latin typeface="Abadi Extra Light" panose="020B0204020104020204" pitchFamily="34" charset="0"/>
                        </a:rPr>
                        <a:t>2</a:t>
                      </a:r>
                    </a:p>
                  </a:txBody>
                  <a:tcPr marL="7880" marR="7880" marT="7880" marB="0" anchor="ctr"/>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1695860388"/>
                  </a:ext>
                </a:extLst>
              </a:tr>
              <a:tr h="138510">
                <a:tc>
                  <a:txBody>
                    <a:bodyPr/>
                    <a:lstStyle/>
                    <a:p>
                      <a:pPr algn="l"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K</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2</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1529249118"/>
                  </a:ext>
                </a:extLst>
              </a:tr>
              <a:tr h="153696">
                <a:tc>
                  <a:txBody>
                    <a:bodyPr/>
                    <a:lstStyle/>
                    <a:p>
                      <a:pPr algn="l"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2065446895"/>
                  </a:ext>
                </a:extLst>
              </a:tr>
              <a:tr h="0">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100" b="0" i="0" u="none" strike="noStrike" dirty="0">
                          <a:solidFill>
                            <a:srgbClr val="000000"/>
                          </a:solidFill>
                          <a:effectLst/>
                          <a:latin typeface="Abadi Extra Light" panose="020B0204020104020204" pitchFamily="34" charset="0"/>
                        </a:rPr>
                        <a:t>Bishop Woods </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K</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4</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1750411827"/>
                  </a:ext>
                </a:extLst>
              </a:tr>
              <a:tr h="153696">
                <a:tc>
                  <a:txBody>
                    <a:bodyPr/>
                    <a:lstStyle/>
                    <a:p>
                      <a:pPr algn="l"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1103818718"/>
                  </a:ext>
                </a:extLst>
              </a:tr>
              <a:tr h="138510">
                <a:tc>
                  <a:txBody>
                    <a:bodyPr/>
                    <a:lstStyle/>
                    <a:p>
                      <a:pPr algn="l" fontAlgn="b"/>
                      <a:r>
                        <a:rPr lang="en-US" sz="1100" b="0" i="0" u="none" strike="noStrike" dirty="0">
                          <a:solidFill>
                            <a:srgbClr val="000000"/>
                          </a:solidFill>
                          <a:effectLst/>
                          <a:latin typeface="Abadi Extra Light" panose="020B0204020104020204" pitchFamily="34" charset="0"/>
                        </a:rPr>
                        <a:t>Celentano</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K</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2</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820149892"/>
                  </a:ext>
                </a:extLst>
              </a:tr>
              <a:tr h="153696">
                <a:tc>
                  <a:txBody>
                    <a:bodyPr/>
                    <a:lstStyle/>
                    <a:p>
                      <a:pPr algn="l"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1</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2</a:t>
                      </a: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3496202090"/>
                  </a:ext>
                </a:extLst>
              </a:tr>
              <a:tr h="138510">
                <a:tc>
                  <a:txBody>
                    <a:bodyPr/>
                    <a:lstStyle/>
                    <a:p>
                      <a:pPr algn="l" fontAlgn="b"/>
                      <a:endParaRPr lang="en-US" sz="1100" b="1"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2</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2</a:t>
                      </a: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1288426110"/>
                  </a:ext>
                </a:extLst>
              </a:tr>
              <a:tr h="153696">
                <a:tc>
                  <a:txBody>
                    <a:bodyPr/>
                    <a:lstStyle/>
                    <a:p>
                      <a:pPr algn="l"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2402527426"/>
                  </a:ext>
                </a:extLst>
              </a:tr>
              <a:tr h="153696">
                <a:tc>
                  <a:txBody>
                    <a:bodyPr/>
                    <a:lstStyle/>
                    <a:p>
                      <a:pPr algn="l" fontAlgn="b"/>
                      <a:r>
                        <a:rPr lang="en-US" sz="1100" b="0" i="0" u="none" strike="noStrike" dirty="0">
                          <a:solidFill>
                            <a:srgbClr val="000000"/>
                          </a:solidFill>
                          <a:effectLst/>
                          <a:latin typeface="Abadi Extra Light" panose="020B0204020104020204" pitchFamily="34" charset="0"/>
                        </a:rPr>
                        <a:t>John S. Martinez </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K</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1</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2279198724"/>
                  </a:ext>
                </a:extLst>
              </a:tr>
              <a:tr h="138510">
                <a:tc>
                  <a:txBody>
                    <a:bodyPr/>
                    <a:lstStyle/>
                    <a:p>
                      <a:pPr algn="l" fontAlgn="b"/>
                      <a:r>
                        <a:rPr lang="en-US" sz="1100" b="0" i="0" u="none" strike="noStrike" dirty="0">
                          <a:solidFill>
                            <a:srgbClr val="000000"/>
                          </a:solidFill>
                          <a:effectLst/>
                          <a:latin typeface="Abadi Extra Light" panose="020B0204020104020204" pitchFamily="34" charset="0"/>
                        </a:rPr>
                        <a:t> </a:t>
                      </a:r>
                      <a:endParaRPr lang="en-US" sz="1100" b="1"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518311475"/>
                  </a:ext>
                </a:extLst>
              </a:tr>
              <a:tr h="153696">
                <a:tc>
                  <a:txBody>
                    <a:bodyPr/>
                    <a:lstStyle/>
                    <a:p>
                      <a:pPr algn="l" fontAlgn="b"/>
                      <a:endParaRPr lang="en-US" sz="1100" b="1"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575414195"/>
                  </a:ext>
                </a:extLst>
              </a:tr>
              <a:tr h="153696">
                <a:tc>
                  <a:txBody>
                    <a:bodyPr/>
                    <a:lstStyle/>
                    <a:p>
                      <a:pPr algn="l" fontAlgn="b"/>
                      <a:r>
                        <a:rPr lang="en-US" sz="1100" b="0" i="0" u="none" strike="noStrike" dirty="0">
                          <a:solidFill>
                            <a:srgbClr val="000000"/>
                          </a:solidFill>
                          <a:effectLst/>
                          <a:latin typeface="Abadi Extra Light" panose="020B0204020104020204" pitchFamily="34" charset="0"/>
                        </a:rPr>
                        <a:t>East Rock Community </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K</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3</a:t>
                      </a: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3822087637"/>
                  </a:ext>
                </a:extLst>
              </a:tr>
              <a:tr h="138510">
                <a:tc>
                  <a:txBody>
                    <a:bodyPr/>
                    <a:lstStyle/>
                    <a:p>
                      <a:pPr algn="l"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1</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2</a:t>
                      </a: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3249241771"/>
                  </a:ext>
                </a:extLst>
              </a:tr>
              <a:tr h="153696">
                <a:tc>
                  <a:txBody>
                    <a:bodyPr/>
                    <a:lstStyle/>
                    <a:p>
                      <a:pPr algn="l"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2</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2</a:t>
                      </a: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1524482773"/>
                  </a:ext>
                </a:extLst>
              </a:tr>
              <a:tr h="138510">
                <a:tc>
                  <a:txBody>
                    <a:bodyPr/>
                    <a:lstStyle/>
                    <a:p>
                      <a:pPr algn="l" fontAlgn="b"/>
                      <a:endParaRPr lang="en-US" sz="1100" b="1"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3839622220"/>
                  </a:ext>
                </a:extLst>
              </a:tr>
              <a:tr h="153696">
                <a:tc>
                  <a:txBody>
                    <a:bodyPr/>
                    <a:lstStyle/>
                    <a:p>
                      <a:pPr algn="l" fontAlgn="b"/>
                      <a:r>
                        <a:rPr lang="en-US" sz="1100" b="0" i="0" u="none" strike="noStrike" dirty="0">
                          <a:solidFill>
                            <a:srgbClr val="000000"/>
                          </a:solidFill>
                          <a:effectLst/>
                          <a:latin typeface="Abadi Extra Light" panose="020B0204020104020204" pitchFamily="34" charset="0"/>
                        </a:rPr>
                        <a:t>Family Academy</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K</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4</a:t>
                      </a: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3428825632"/>
                  </a:ext>
                </a:extLst>
              </a:tr>
              <a:tr h="138510">
                <a:tc>
                  <a:txBody>
                    <a:bodyPr/>
                    <a:lstStyle/>
                    <a:p>
                      <a:pPr algn="l"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1</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1</a:t>
                      </a: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1265941982"/>
                  </a:ext>
                </a:extLst>
              </a:tr>
              <a:tr h="153696">
                <a:tc>
                  <a:txBody>
                    <a:bodyPr/>
                    <a:lstStyle/>
                    <a:p>
                      <a:pPr algn="l"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2</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1</a:t>
                      </a: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1703921781"/>
                  </a:ext>
                </a:extLst>
              </a:tr>
            </a:tbl>
          </a:graphicData>
        </a:graphic>
      </p:graphicFrame>
    </p:spTree>
    <p:extLst>
      <p:ext uri="{BB962C8B-B14F-4D97-AF65-F5344CB8AC3E}">
        <p14:creationId xmlns:p14="http://schemas.microsoft.com/office/powerpoint/2010/main" val="19039188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81170B-A11B-21DA-2686-F8F0AE2FC5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A3AE3C7-0613-F85E-8758-54737DD9DBB5}"/>
              </a:ext>
            </a:extLst>
          </p:cNvPr>
          <p:cNvSpPr>
            <a:spLocks noGrp="1"/>
          </p:cNvSpPr>
          <p:nvPr>
            <p:ph type="title"/>
          </p:nvPr>
        </p:nvSpPr>
        <p:spPr/>
        <p:txBody>
          <a:bodyPr/>
          <a:lstStyle/>
          <a:p>
            <a:r>
              <a:rPr lang="en-US" dirty="0"/>
              <a:t>2026-2027  Open Choice seats into </a:t>
            </a:r>
            <a:br>
              <a:rPr lang="en-US" dirty="0"/>
            </a:br>
            <a:r>
              <a:rPr lang="en-US" dirty="0"/>
              <a:t>New Haven </a:t>
            </a:r>
          </a:p>
        </p:txBody>
      </p:sp>
      <p:graphicFrame>
        <p:nvGraphicFramePr>
          <p:cNvPr id="4" name="Content Placeholder 3">
            <a:extLst>
              <a:ext uri="{FF2B5EF4-FFF2-40B4-BE49-F238E27FC236}">
                <a16:creationId xmlns:a16="http://schemas.microsoft.com/office/drawing/2014/main" id="{D8FACDA9-C3C1-AB71-D7A7-8798EAC61A07}"/>
              </a:ext>
            </a:extLst>
          </p:cNvPr>
          <p:cNvGraphicFramePr>
            <a:graphicFrameLocks noGrp="1"/>
          </p:cNvGraphicFramePr>
          <p:nvPr>
            <p:ph idx="1"/>
            <p:extLst>
              <p:ext uri="{D42A27DB-BD31-4B8C-83A1-F6EECF244321}">
                <p14:modId xmlns:p14="http://schemas.microsoft.com/office/powerpoint/2010/main" val="3725052684"/>
              </p:ext>
            </p:extLst>
          </p:nvPr>
        </p:nvGraphicFramePr>
        <p:xfrm>
          <a:off x="838199" y="1566251"/>
          <a:ext cx="10089332" cy="4380120"/>
        </p:xfrm>
        <a:graphic>
          <a:graphicData uri="http://schemas.openxmlformats.org/drawingml/2006/table">
            <a:tbl>
              <a:tblPr firstRow="1" bandRow="1">
                <a:tableStyleId>{5C22544A-7EE6-4342-B048-85BDC9FD1C3A}</a:tableStyleId>
              </a:tblPr>
              <a:tblGrid>
                <a:gridCol w="2522333">
                  <a:extLst>
                    <a:ext uri="{9D8B030D-6E8A-4147-A177-3AD203B41FA5}">
                      <a16:colId xmlns:a16="http://schemas.microsoft.com/office/drawing/2014/main" val="1699636912"/>
                    </a:ext>
                  </a:extLst>
                </a:gridCol>
                <a:gridCol w="2522333">
                  <a:extLst>
                    <a:ext uri="{9D8B030D-6E8A-4147-A177-3AD203B41FA5}">
                      <a16:colId xmlns:a16="http://schemas.microsoft.com/office/drawing/2014/main" val="3142134142"/>
                    </a:ext>
                  </a:extLst>
                </a:gridCol>
                <a:gridCol w="2522333">
                  <a:extLst>
                    <a:ext uri="{9D8B030D-6E8A-4147-A177-3AD203B41FA5}">
                      <a16:colId xmlns:a16="http://schemas.microsoft.com/office/drawing/2014/main" val="1488211949"/>
                    </a:ext>
                  </a:extLst>
                </a:gridCol>
                <a:gridCol w="2522333">
                  <a:extLst>
                    <a:ext uri="{9D8B030D-6E8A-4147-A177-3AD203B41FA5}">
                      <a16:colId xmlns:a16="http://schemas.microsoft.com/office/drawing/2014/main" val="701698117"/>
                    </a:ext>
                  </a:extLst>
                </a:gridCol>
              </a:tblGrid>
              <a:tr h="241806">
                <a:tc>
                  <a:txBody>
                    <a:bodyPr/>
                    <a:lstStyle/>
                    <a:p>
                      <a:pPr algn="ctr" fontAlgn="b"/>
                      <a:r>
                        <a:rPr lang="en-US" sz="1100" b="1" i="0" u="none" strike="noStrike" dirty="0">
                          <a:solidFill>
                            <a:schemeClr val="bg1"/>
                          </a:solidFill>
                          <a:effectLst/>
                          <a:latin typeface="Abadi Extra Light" panose="020B0204020104020204" pitchFamily="34" charset="0"/>
                        </a:rPr>
                        <a:t>District / School</a:t>
                      </a:r>
                    </a:p>
                  </a:txBody>
                  <a:tcPr marL="7880" marR="7880" marT="7880" marB="0" anchor="b"/>
                </a:tc>
                <a:tc>
                  <a:txBody>
                    <a:bodyPr/>
                    <a:lstStyle/>
                    <a:p>
                      <a:pPr algn="ctr" fontAlgn="b"/>
                      <a:r>
                        <a:rPr lang="en-US" sz="1100" b="1" i="0" u="none" strike="noStrike" dirty="0">
                          <a:solidFill>
                            <a:schemeClr val="bg1"/>
                          </a:solidFill>
                          <a:effectLst/>
                          <a:latin typeface="Abadi Extra Light" panose="020B0204020104020204" pitchFamily="34" charset="0"/>
                        </a:rPr>
                        <a:t>26-27 </a:t>
                      </a:r>
                    </a:p>
                    <a:p>
                      <a:pPr algn="ctr" fontAlgn="b"/>
                      <a:r>
                        <a:rPr lang="en-US" sz="1100" b="1" i="0" u="none" strike="noStrike" dirty="0">
                          <a:solidFill>
                            <a:schemeClr val="bg1"/>
                          </a:solidFill>
                          <a:effectLst/>
                          <a:latin typeface="Abadi Extra Light" panose="020B0204020104020204" pitchFamily="34" charset="0"/>
                        </a:rPr>
                        <a:t> New Seats Grade Levels</a:t>
                      </a:r>
                    </a:p>
                  </a:txBody>
                  <a:tcPr marL="7880" marR="7880" marT="7880" marB="0" anchor="b"/>
                </a:tc>
                <a:tc>
                  <a:txBody>
                    <a:bodyPr/>
                    <a:lstStyle/>
                    <a:p>
                      <a:pPr algn="ctr" fontAlgn="b"/>
                      <a:r>
                        <a:rPr lang="en-US" sz="1100" b="1" i="0" u="none" strike="noStrike" dirty="0">
                          <a:solidFill>
                            <a:schemeClr val="bg1"/>
                          </a:solidFill>
                          <a:effectLst/>
                          <a:latin typeface="Abadi Extra Light" panose="020B0204020104020204" pitchFamily="34" charset="0"/>
                        </a:rPr>
                        <a:t>26-27</a:t>
                      </a:r>
                    </a:p>
                    <a:p>
                      <a:pPr algn="ctr" fontAlgn="b"/>
                      <a:r>
                        <a:rPr lang="en-US" sz="1100" b="1" i="0" u="none" strike="noStrike" dirty="0">
                          <a:solidFill>
                            <a:schemeClr val="bg1"/>
                          </a:solidFill>
                          <a:effectLst/>
                          <a:latin typeface="Abadi Extra Light" panose="020B0204020104020204" pitchFamily="34" charset="0"/>
                        </a:rPr>
                        <a:t> # New Seats</a:t>
                      </a:r>
                    </a:p>
                  </a:txBody>
                  <a:tcPr marL="7880" marR="7880" marT="7880" marB="0" anchor="b"/>
                </a:tc>
                <a:tc>
                  <a:txBody>
                    <a:bodyPr/>
                    <a:lstStyle/>
                    <a:p>
                      <a:pPr algn="ctr" fontAlgn="b"/>
                      <a:r>
                        <a:rPr lang="en-US" sz="1100" b="1" i="0" u="none" strike="noStrike" dirty="0">
                          <a:solidFill>
                            <a:schemeClr val="bg1"/>
                          </a:solidFill>
                          <a:effectLst/>
                          <a:latin typeface="Abadi Extra Light" panose="020B0204020104020204" pitchFamily="34" charset="0"/>
                        </a:rPr>
                        <a:t>Total New Seat by District</a:t>
                      </a:r>
                    </a:p>
                  </a:txBody>
                  <a:tcPr marL="7880" marR="7880" marT="7880" marB="0" anchor="b"/>
                </a:tc>
                <a:extLst>
                  <a:ext uri="{0D108BD9-81ED-4DB2-BD59-A6C34878D82A}">
                    <a16:rowId xmlns:a16="http://schemas.microsoft.com/office/drawing/2014/main" val="1744050213"/>
                  </a:ext>
                </a:extLst>
              </a:tr>
              <a:tr h="123679">
                <a:tc>
                  <a:txBody>
                    <a:bodyPr/>
                    <a:lstStyle/>
                    <a:p>
                      <a:pPr algn="l" fontAlgn="b"/>
                      <a:r>
                        <a:rPr lang="en-US" sz="1100" b="1" i="0" u="none" strike="noStrike" dirty="0">
                          <a:solidFill>
                            <a:srgbClr val="000000"/>
                          </a:solidFill>
                          <a:effectLst/>
                          <a:latin typeface="Abadi Extra Light" panose="020B0204020104020204" pitchFamily="34" charset="0"/>
                        </a:rPr>
                        <a:t>New Haven</a:t>
                      </a:r>
                    </a:p>
                  </a:txBody>
                  <a:tcPr marL="7880" marR="7880" marT="7880" marB="0" anchor="b"/>
                </a:tc>
                <a:tc>
                  <a:txBody>
                    <a:bodyPr/>
                    <a:lstStyle/>
                    <a:p>
                      <a:pPr algn="ctr" fontAlgn="b"/>
                      <a:r>
                        <a:rPr lang="en-US" sz="1100" b="1" i="0" u="none" strike="noStrike" dirty="0">
                          <a:solidFill>
                            <a:srgbClr val="000000"/>
                          </a:solidFill>
                          <a:effectLst/>
                          <a:latin typeface="Abadi Extra Light" panose="020B0204020104020204" pitchFamily="34" charset="0"/>
                        </a:rPr>
                        <a:t> </a:t>
                      </a:r>
                    </a:p>
                  </a:txBody>
                  <a:tcPr marL="7880" marR="7880" marT="7880" marB="0" anchor="b"/>
                </a:tc>
                <a:tc>
                  <a:txBody>
                    <a:bodyPr/>
                    <a:lstStyle/>
                    <a:p>
                      <a:pPr algn="ctr" fontAlgn="b"/>
                      <a:r>
                        <a:rPr lang="en-US" sz="1100" b="1" i="0" u="none" strike="noStrike" dirty="0">
                          <a:solidFill>
                            <a:srgbClr val="000000"/>
                          </a:solidFill>
                          <a:effectLst/>
                          <a:latin typeface="Abadi Extra Light" panose="020B0204020104020204" pitchFamily="34" charset="0"/>
                        </a:rPr>
                        <a:t> </a:t>
                      </a:r>
                    </a:p>
                  </a:txBody>
                  <a:tcPr marL="7880" marR="7880" marT="7880" marB="0" anchor="b"/>
                </a:tc>
                <a:tc>
                  <a:txBody>
                    <a:bodyPr/>
                    <a:lstStyle/>
                    <a:p>
                      <a:pPr algn="ctr" fontAlgn="b"/>
                      <a:r>
                        <a:rPr lang="en-US" sz="1100" b="1"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1945773011"/>
                  </a:ext>
                </a:extLst>
              </a:tr>
              <a:tr h="123679">
                <a:tc>
                  <a:txBody>
                    <a:bodyPr/>
                    <a:lstStyle/>
                    <a:p>
                      <a:pPr algn="l" fontAlgn="b"/>
                      <a:r>
                        <a:rPr lang="en-US" sz="1100" b="0" i="0" u="none" strike="noStrike" dirty="0">
                          <a:solidFill>
                            <a:srgbClr val="000000"/>
                          </a:solidFill>
                          <a:effectLst/>
                          <a:latin typeface="Abadi Extra Light" panose="020B0204020104020204" pitchFamily="34" charset="0"/>
                        </a:rPr>
                        <a:t>Conte/West Hills </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K</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5</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2956147755"/>
                  </a:ext>
                </a:extLst>
              </a:tr>
              <a:tr h="123679">
                <a:tc>
                  <a:txBody>
                    <a:bodyPr/>
                    <a:lstStyle/>
                    <a:p>
                      <a:pPr algn="l"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1</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5</a:t>
                      </a: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484480724"/>
                  </a:ext>
                </a:extLst>
              </a:tr>
              <a:tr h="123679">
                <a:tc>
                  <a:txBody>
                    <a:bodyPr/>
                    <a:lstStyle/>
                    <a:p>
                      <a:pPr algn="l"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2</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2 </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1253569575"/>
                  </a:ext>
                </a:extLst>
              </a:tr>
              <a:tr h="123679">
                <a:tc>
                  <a:txBody>
                    <a:bodyPr/>
                    <a:lstStyle/>
                    <a:p>
                      <a:pPr algn="l"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3</a:t>
                      </a:r>
                    </a:p>
                  </a:txBody>
                  <a:tcPr marL="7880" marR="7880" marT="7880" marB="0" anchor="b"/>
                </a:tc>
                <a:tc>
                  <a:txBody>
                    <a:bodyPr/>
                    <a:lstStyle/>
                    <a:p>
                      <a:pPr algn="ctr" fontAlgn="ctr"/>
                      <a:r>
                        <a:rPr lang="en-US" sz="1100" b="0" i="0" u="none" strike="noStrike" dirty="0">
                          <a:solidFill>
                            <a:srgbClr val="000000"/>
                          </a:solidFill>
                          <a:effectLst/>
                          <a:latin typeface="Abadi Extra Light" panose="020B0204020104020204" pitchFamily="34" charset="0"/>
                        </a:rPr>
                        <a:t>2</a:t>
                      </a:r>
                    </a:p>
                  </a:txBody>
                  <a:tcPr marL="7880" marR="7880" marT="7880" marB="0" anchor="ctr"/>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1695860388"/>
                  </a:ext>
                </a:extLst>
              </a:tr>
              <a:tr h="123679">
                <a:tc>
                  <a:txBody>
                    <a:bodyPr/>
                    <a:lstStyle/>
                    <a:p>
                      <a:pPr algn="l"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4</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2</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1529249118"/>
                  </a:ext>
                </a:extLst>
              </a:tr>
              <a:tr h="123679">
                <a:tc>
                  <a:txBody>
                    <a:bodyPr/>
                    <a:lstStyle/>
                    <a:p>
                      <a:pPr algn="l"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2065446895"/>
                  </a:ext>
                </a:extLst>
              </a:tr>
              <a:tr h="123679">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100" b="0" i="0" u="none" strike="noStrike" dirty="0">
                          <a:solidFill>
                            <a:srgbClr val="000000"/>
                          </a:solidFill>
                          <a:effectLst/>
                          <a:latin typeface="Abadi Extra Light" panose="020B0204020104020204" pitchFamily="34" charset="0"/>
                        </a:rPr>
                        <a:t>Lincoln Bassett</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K</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4</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1750411827"/>
                  </a:ext>
                </a:extLst>
              </a:tr>
              <a:tr h="123679">
                <a:tc>
                  <a:txBody>
                    <a:bodyPr/>
                    <a:lstStyle/>
                    <a:p>
                      <a:pPr algn="l"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1</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2</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1103818718"/>
                  </a:ext>
                </a:extLst>
              </a:tr>
              <a:tr h="123679">
                <a:tc>
                  <a:txBody>
                    <a:bodyPr/>
                    <a:lstStyle/>
                    <a:p>
                      <a:pPr algn="l"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2</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1</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820149892"/>
                  </a:ext>
                </a:extLst>
              </a:tr>
              <a:tr h="123679">
                <a:tc>
                  <a:txBody>
                    <a:bodyPr/>
                    <a:lstStyle/>
                    <a:p>
                      <a:pPr algn="l"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3</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1</a:t>
                      </a: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3496202090"/>
                  </a:ext>
                </a:extLst>
              </a:tr>
              <a:tr h="123679">
                <a:tc>
                  <a:txBody>
                    <a:bodyPr/>
                    <a:lstStyle/>
                    <a:p>
                      <a:pPr algn="l" fontAlgn="b"/>
                      <a:endParaRPr lang="en-US" sz="1100" b="1"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56</a:t>
                      </a:r>
                    </a:p>
                  </a:txBody>
                  <a:tcPr marL="7880" marR="7880" marT="7880" marB="0" anchor="b"/>
                </a:tc>
                <a:extLst>
                  <a:ext uri="{0D108BD9-81ED-4DB2-BD59-A6C34878D82A}">
                    <a16:rowId xmlns:a16="http://schemas.microsoft.com/office/drawing/2014/main" val="1288426110"/>
                  </a:ext>
                </a:extLst>
              </a:tr>
              <a:tr h="123679">
                <a:tc>
                  <a:txBody>
                    <a:bodyPr/>
                    <a:lstStyle/>
                    <a:p>
                      <a:pPr algn="l"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2402527426"/>
                  </a:ext>
                </a:extLst>
              </a:tr>
              <a:tr h="123679">
                <a:tc>
                  <a:txBody>
                    <a:bodyPr/>
                    <a:lstStyle/>
                    <a:p>
                      <a:pPr algn="l"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2279198724"/>
                  </a:ext>
                </a:extLst>
              </a:tr>
              <a:tr h="123679">
                <a:tc>
                  <a:txBody>
                    <a:bodyPr/>
                    <a:lstStyle/>
                    <a:p>
                      <a:pPr algn="l" fontAlgn="b"/>
                      <a:r>
                        <a:rPr lang="en-US" sz="1100" b="0" i="0" u="none" strike="noStrike" dirty="0">
                          <a:solidFill>
                            <a:srgbClr val="000000"/>
                          </a:solidFill>
                          <a:effectLst/>
                          <a:latin typeface="Abadi Extra Light" panose="020B0204020104020204" pitchFamily="34" charset="0"/>
                        </a:rPr>
                        <a:t> </a:t>
                      </a:r>
                      <a:endParaRPr lang="en-US" sz="1100" b="1"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518311475"/>
                  </a:ext>
                </a:extLst>
              </a:tr>
              <a:tr h="123679">
                <a:tc>
                  <a:txBody>
                    <a:bodyPr/>
                    <a:lstStyle/>
                    <a:p>
                      <a:pPr algn="l" fontAlgn="b"/>
                      <a:endParaRPr lang="en-US" sz="1100" b="1"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575414195"/>
                  </a:ext>
                </a:extLst>
              </a:tr>
              <a:tr h="123679">
                <a:tc>
                  <a:txBody>
                    <a:bodyPr/>
                    <a:lstStyle/>
                    <a:p>
                      <a:pPr algn="l"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3822087637"/>
                  </a:ext>
                </a:extLst>
              </a:tr>
              <a:tr h="123679">
                <a:tc>
                  <a:txBody>
                    <a:bodyPr/>
                    <a:lstStyle/>
                    <a:p>
                      <a:pPr algn="l"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3249241771"/>
                  </a:ext>
                </a:extLst>
              </a:tr>
              <a:tr h="123679">
                <a:tc>
                  <a:txBody>
                    <a:bodyPr/>
                    <a:lstStyle/>
                    <a:p>
                      <a:pPr algn="l"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1524482773"/>
                  </a:ext>
                </a:extLst>
              </a:tr>
              <a:tr h="123679">
                <a:tc>
                  <a:txBody>
                    <a:bodyPr/>
                    <a:lstStyle/>
                    <a:p>
                      <a:pPr algn="l" fontAlgn="b"/>
                      <a:endParaRPr lang="en-US" sz="1100" b="1"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3839622220"/>
                  </a:ext>
                </a:extLst>
              </a:tr>
              <a:tr h="123679">
                <a:tc>
                  <a:txBody>
                    <a:bodyPr/>
                    <a:lstStyle/>
                    <a:p>
                      <a:pPr algn="l"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3428825632"/>
                  </a:ext>
                </a:extLst>
              </a:tr>
              <a:tr h="123679">
                <a:tc>
                  <a:txBody>
                    <a:bodyPr/>
                    <a:lstStyle/>
                    <a:p>
                      <a:pPr algn="l"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1265941982"/>
                  </a:ext>
                </a:extLst>
              </a:tr>
              <a:tr h="123679">
                <a:tc>
                  <a:txBody>
                    <a:bodyPr/>
                    <a:lstStyle/>
                    <a:p>
                      <a:pPr algn="l"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1703921781"/>
                  </a:ext>
                </a:extLst>
              </a:tr>
            </a:tbl>
          </a:graphicData>
        </a:graphic>
      </p:graphicFrame>
    </p:spTree>
    <p:extLst>
      <p:ext uri="{BB962C8B-B14F-4D97-AF65-F5344CB8AC3E}">
        <p14:creationId xmlns:p14="http://schemas.microsoft.com/office/powerpoint/2010/main" val="4226722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3" name="Group 12">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4" name="Freeform: Shape 13">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 name="Freeform: Shape 16">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E40C7109-D6D5-8E2F-6C04-B987B085CBF2}"/>
              </a:ext>
            </a:extLst>
          </p:cNvPr>
          <p:cNvSpPr>
            <a:spLocks noGrp="1"/>
          </p:cNvSpPr>
          <p:nvPr>
            <p:ph type="title"/>
          </p:nvPr>
        </p:nvSpPr>
        <p:spPr>
          <a:xfrm>
            <a:off x="640080" y="1243013"/>
            <a:ext cx="3855720" cy="4371974"/>
          </a:xfrm>
        </p:spPr>
        <p:txBody>
          <a:bodyPr>
            <a:normAutofit/>
          </a:bodyPr>
          <a:lstStyle/>
          <a:p>
            <a:r>
              <a:rPr lang="en-US" sz="3600">
                <a:solidFill>
                  <a:schemeClr val="tx2"/>
                </a:solidFill>
              </a:rPr>
              <a:t>Participating Districts</a:t>
            </a:r>
          </a:p>
        </p:txBody>
      </p:sp>
      <p:sp>
        <p:nvSpPr>
          <p:cNvPr id="4" name="Content Placeholder 3">
            <a:extLst>
              <a:ext uri="{FF2B5EF4-FFF2-40B4-BE49-F238E27FC236}">
                <a16:creationId xmlns:a16="http://schemas.microsoft.com/office/drawing/2014/main" id="{CAC69A9C-D16A-A5E5-1E60-B8118FDD34BC}"/>
              </a:ext>
            </a:extLst>
          </p:cNvPr>
          <p:cNvSpPr txBox="1">
            <a:spLocks noGrp="1"/>
          </p:cNvSpPr>
          <p:nvPr>
            <p:ph idx="1"/>
          </p:nvPr>
        </p:nvSpPr>
        <p:spPr>
          <a:xfrm>
            <a:off x="6172200" y="804672"/>
            <a:ext cx="5221224" cy="5230368"/>
          </a:xfrm>
          <a:prstGeom prst="rect">
            <a:avLst/>
          </a:prstGeom>
        </p:spPr>
        <p:txBody>
          <a:bodyPr lIns="91440" tIns="45720" rIns="91440" bIns="45720" rtlCol="0" anchor="ctr">
            <a:normAutofit/>
          </a:bodyPr>
          <a:lstStyle/>
          <a:p>
            <a:pPr marL="0" indent="0">
              <a:buNone/>
            </a:pPr>
            <a:r>
              <a:rPr lang="en-US" sz="1800" dirty="0">
                <a:solidFill>
                  <a:schemeClr val="tx2"/>
                </a:solidFill>
                <a:latin typeface="Abadi Extra Light"/>
              </a:rPr>
              <a:t>We currently serve 13 districts totaling </a:t>
            </a:r>
            <a:r>
              <a:rPr lang="en-US" sz="1800" dirty="0">
                <a:solidFill>
                  <a:schemeClr val="tx2"/>
                </a:solidFill>
                <a:highlight>
                  <a:srgbClr val="FFFF00"/>
                </a:highlight>
                <a:latin typeface="Abadi Extra Light"/>
              </a:rPr>
              <a:t>338 students</a:t>
            </a:r>
            <a:r>
              <a:rPr lang="en-US" sz="1800" dirty="0">
                <a:solidFill>
                  <a:schemeClr val="tx2"/>
                </a:solidFill>
                <a:latin typeface="Abadi Extra Light"/>
              </a:rPr>
              <a:t>:</a:t>
            </a:r>
          </a:p>
          <a:p>
            <a:pPr marL="742950" lvl="1" indent="-285750">
              <a:buFont typeface="Wingdings" panose="05000000000000000000" pitchFamily="2" charset="2"/>
              <a:buChar char="ü"/>
            </a:pPr>
            <a:endParaRPr lang="en-US" sz="1800" dirty="0">
              <a:solidFill>
                <a:schemeClr val="tx2"/>
              </a:solidFill>
              <a:latin typeface="Abadi Extra Light"/>
            </a:endParaRPr>
          </a:p>
          <a:p>
            <a:pPr marL="742950" lvl="1" indent="-285750">
              <a:buFont typeface="Wingdings" panose="05000000000000000000" pitchFamily="2" charset="2"/>
              <a:buChar char="ü"/>
            </a:pPr>
            <a:r>
              <a:rPr lang="en-US" sz="1800" dirty="0">
                <a:solidFill>
                  <a:schemeClr val="tx2"/>
                </a:solidFill>
                <a:latin typeface="Abadi Extra Light"/>
              </a:rPr>
              <a:t>Ansonia</a:t>
            </a:r>
          </a:p>
          <a:p>
            <a:pPr marL="742950" lvl="1" indent="-285750">
              <a:buFont typeface="Wingdings" panose="05000000000000000000" pitchFamily="2" charset="2"/>
              <a:buChar char="ü"/>
            </a:pPr>
            <a:r>
              <a:rPr lang="en-US" sz="1800" dirty="0">
                <a:solidFill>
                  <a:schemeClr val="tx2"/>
                </a:solidFill>
                <a:latin typeface="Abadi Extra Light"/>
              </a:rPr>
              <a:t>Bethany</a:t>
            </a:r>
          </a:p>
          <a:p>
            <a:pPr marL="742950" lvl="1" indent="-285750">
              <a:buFont typeface="Wingdings" panose="05000000000000000000" pitchFamily="2" charset="2"/>
              <a:buChar char="ü"/>
            </a:pPr>
            <a:r>
              <a:rPr lang="en-US" sz="1800" dirty="0">
                <a:solidFill>
                  <a:schemeClr val="tx2"/>
                </a:solidFill>
                <a:latin typeface="Abadi Extra Light"/>
              </a:rPr>
              <a:t>Branford</a:t>
            </a:r>
          </a:p>
          <a:p>
            <a:pPr marL="742950" lvl="1" indent="-285750">
              <a:buFont typeface="Wingdings" panose="05000000000000000000" pitchFamily="2" charset="2"/>
              <a:buChar char="ü"/>
            </a:pPr>
            <a:r>
              <a:rPr lang="en-US" sz="1800" dirty="0">
                <a:solidFill>
                  <a:schemeClr val="tx2"/>
                </a:solidFill>
                <a:latin typeface="Abadi Extra Light"/>
              </a:rPr>
              <a:t>Cheshire</a:t>
            </a:r>
          </a:p>
          <a:p>
            <a:pPr marL="742950" lvl="1" indent="-285750">
              <a:buFont typeface="Wingdings" panose="05000000000000000000" pitchFamily="2" charset="2"/>
              <a:buChar char="ü"/>
            </a:pPr>
            <a:r>
              <a:rPr lang="en-US" sz="1800" dirty="0">
                <a:solidFill>
                  <a:schemeClr val="tx2"/>
                </a:solidFill>
                <a:latin typeface="Abadi Extra Light"/>
              </a:rPr>
              <a:t>East Haven</a:t>
            </a:r>
          </a:p>
          <a:p>
            <a:pPr marL="742950" lvl="1" indent="-285750">
              <a:buFont typeface="Wingdings" panose="05000000000000000000" pitchFamily="2" charset="2"/>
              <a:buChar char="ü"/>
            </a:pPr>
            <a:r>
              <a:rPr lang="en-US" sz="1800" dirty="0">
                <a:solidFill>
                  <a:schemeClr val="tx2"/>
                </a:solidFill>
                <a:latin typeface="Abadi Extra Light"/>
              </a:rPr>
              <a:t>Milford</a:t>
            </a:r>
          </a:p>
          <a:p>
            <a:pPr marL="742950" lvl="1" indent="-285750">
              <a:buFont typeface="Wingdings" panose="05000000000000000000" pitchFamily="2" charset="2"/>
              <a:buChar char="ü"/>
            </a:pPr>
            <a:r>
              <a:rPr lang="en-US" sz="1800" dirty="0">
                <a:solidFill>
                  <a:schemeClr val="tx2"/>
                </a:solidFill>
                <a:latin typeface="Abadi Extra Light"/>
              </a:rPr>
              <a:t>Guilford </a:t>
            </a:r>
          </a:p>
          <a:p>
            <a:pPr marL="742950" lvl="1" indent="-285750">
              <a:buFont typeface="Wingdings" panose="05000000000000000000" pitchFamily="2" charset="2"/>
              <a:buChar char="ü"/>
            </a:pPr>
            <a:r>
              <a:rPr lang="en-US" sz="1800" dirty="0">
                <a:solidFill>
                  <a:schemeClr val="tx2"/>
                </a:solidFill>
                <a:latin typeface="Abadi Extra Light"/>
              </a:rPr>
              <a:t>New Haven</a:t>
            </a:r>
          </a:p>
          <a:p>
            <a:pPr marL="742950" lvl="1" indent="-285750">
              <a:buFont typeface="Wingdings" panose="05000000000000000000" pitchFamily="2" charset="2"/>
              <a:buChar char="ü"/>
            </a:pPr>
            <a:r>
              <a:rPr lang="en-US" sz="1800" dirty="0">
                <a:solidFill>
                  <a:schemeClr val="tx2"/>
                </a:solidFill>
                <a:latin typeface="Abadi Extra Light"/>
              </a:rPr>
              <a:t>North Branford</a:t>
            </a:r>
          </a:p>
          <a:p>
            <a:pPr marL="742950" lvl="1" indent="-285750">
              <a:buFont typeface="Wingdings" panose="05000000000000000000" pitchFamily="2" charset="2"/>
              <a:buChar char="ü"/>
            </a:pPr>
            <a:r>
              <a:rPr lang="en-US" sz="1800" dirty="0">
                <a:solidFill>
                  <a:schemeClr val="tx2"/>
                </a:solidFill>
                <a:latin typeface="Abadi Extra Light"/>
              </a:rPr>
              <a:t>North Haven</a:t>
            </a:r>
          </a:p>
          <a:p>
            <a:pPr marL="742950" lvl="1" indent="-285750">
              <a:buFont typeface="Wingdings" panose="05000000000000000000" pitchFamily="2" charset="2"/>
              <a:buChar char="ü"/>
            </a:pPr>
            <a:r>
              <a:rPr lang="en-US" sz="1800" dirty="0">
                <a:solidFill>
                  <a:schemeClr val="tx2"/>
                </a:solidFill>
                <a:latin typeface="Abadi Extra Light"/>
              </a:rPr>
              <a:t>Orange</a:t>
            </a:r>
          </a:p>
          <a:p>
            <a:pPr marL="742950" lvl="1" indent="-285750">
              <a:buFont typeface="Wingdings" panose="05000000000000000000" pitchFamily="2" charset="2"/>
              <a:buChar char="ü"/>
            </a:pPr>
            <a:r>
              <a:rPr lang="en-US" sz="1800" dirty="0">
                <a:solidFill>
                  <a:schemeClr val="tx2"/>
                </a:solidFill>
                <a:latin typeface="Abadi Extra Light"/>
              </a:rPr>
              <a:t>Region #5 (Amity)</a:t>
            </a:r>
          </a:p>
          <a:p>
            <a:pPr marL="742950" lvl="1" indent="-285750">
              <a:buFont typeface="Wingdings" panose="05000000000000000000" pitchFamily="2" charset="2"/>
              <a:buChar char="ü"/>
            </a:pPr>
            <a:r>
              <a:rPr lang="en-US" sz="1800" dirty="0">
                <a:solidFill>
                  <a:schemeClr val="tx2"/>
                </a:solidFill>
                <a:latin typeface="Abadi Extra Light"/>
              </a:rPr>
              <a:t>Woodbridge</a:t>
            </a:r>
          </a:p>
          <a:p>
            <a:pPr marL="742950" lvl="1" indent="-285750">
              <a:buFont typeface="Wingdings" panose="05000000000000000000" pitchFamily="2" charset="2"/>
              <a:buChar char="ü"/>
            </a:pPr>
            <a:endParaRPr lang="en-US" sz="1800" b="1" dirty="0">
              <a:solidFill>
                <a:schemeClr val="tx2"/>
              </a:solidFill>
            </a:endParaRPr>
          </a:p>
        </p:txBody>
      </p:sp>
    </p:spTree>
    <p:extLst>
      <p:ext uri="{BB962C8B-B14F-4D97-AF65-F5344CB8AC3E}">
        <p14:creationId xmlns:p14="http://schemas.microsoft.com/office/powerpoint/2010/main" val="36606400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p:cTn id="28"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4">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4">
                                            <p:txEl>
                                              <p:pRg st="5" end="5"/>
                                            </p:txEl>
                                          </p:spTgt>
                                        </p:tgtEl>
                                        <p:attrNameLst>
                                          <p:attrName>style.visibility</p:attrName>
                                        </p:attrNameLst>
                                      </p:cBhvr>
                                      <p:to>
                                        <p:strVal val="visible"/>
                                      </p:to>
                                    </p:set>
                                    <p:anim calcmode="lin" valueType="num">
                                      <p:cBhvr>
                                        <p:cTn id="35" dur="500" fill="hold"/>
                                        <p:tgtEl>
                                          <p:spTgt spid="4">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4">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4">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4">
                                            <p:txEl>
                                              <p:pRg st="6" end="6"/>
                                            </p:txEl>
                                          </p:spTgt>
                                        </p:tgtEl>
                                        <p:attrNameLst>
                                          <p:attrName>style.visibility</p:attrName>
                                        </p:attrNameLst>
                                      </p:cBhvr>
                                      <p:to>
                                        <p:strVal val="visible"/>
                                      </p:to>
                                    </p:set>
                                    <p:anim calcmode="lin" valueType="num">
                                      <p:cBhvr>
                                        <p:cTn id="42" dur="500" fill="hold"/>
                                        <p:tgtEl>
                                          <p:spTgt spid="4">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4">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4">
                                            <p:txEl>
                                              <p:pRg st="6" end="6"/>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4">
                                            <p:txEl>
                                              <p:pRg st="7" end="7"/>
                                            </p:txEl>
                                          </p:spTgt>
                                        </p:tgtEl>
                                        <p:attrNameLst>
                                          <p:attrName>style.visibility</p:attrName>
                                        </p:attrNameLst>
                                      </p:cBhvr>
                                      <p:to>
                                        <p:strVal val="visible"/>
                                      </p:to>
                                    </p:set>
                                    <p:anim calcmode="lin" valueType="num">
                                      <p:cBhvr>
                                        <p:cTn id="49" dur="500" fill="hold"/>
                                        <p:tgtEl>
                                          <p:spTgt spid="4">
                                            <p:txEl>
                                              <p:pRg st="7" end="7"/>
                                            </p:txEl>
                                          </p:spTgt>
                                        </p:tgtEl>
                                        <p:attrNameLst>
                                          <p:attrName>ppt_w</p:attrName>
                                        </p:attrNameLst>
                                      </p:cBhvr>
                                      <p:tavLst>
                                        <p:tav tm="0">
                                          <p:val>
                                            <p:fltVal val="0"/>
                                          </p:val>
                                        </p:tav>
                                        <p:tav tm="100000">
                                          <p:val>
                                            <p:strVal val="#ppt_w"/>
                                          </p:val>
                                        </p:tav>
                                      </p:tavLst>
                                    </p:anim>
                                    <p:anim calcmode="lin" valueType="num">
                                      <p:cBhvr>
                                        <p:cTn id="50" dur="500" fill="hold"/>
                                        <p:tgtEl>
                                          <p:spTgt spid="4">
                                            <p:txEl>
                                              <p:pRg st="7" end="7"/>
                                            </p:txEl>
                                          </p:spTgt>
                                        </p:tgtEl>
                                        <p:attrNameLst>
                                          <p:attrName>ppt_h</p:attrName>
                                        </p:attrNameLst>
                                      </p:cBhvr>
                                      <p:tavLst>
                                        <p:tav tm="0">
                                          <p:val>
                                            <p:fltVal val="0"/>
                                          </p:val>
                                        </p:tav>
                                        <p:tav tm="100000">
                                          <p:val>
                                            <p:strVal val="#ppt_h"/>
                                          </p:val>
                                        </p:tav>
                                      </p:tavLst>
                                    </p:anim>
                                    <p:animEffect transition="in" filter="fade">
                                      <p:cBhvr>
                                        <p:cTn id="51" dur="500"/>
                                        <p:tgtEl>
                                          <p:spTgt spid="4">
                                            <p:txEl>
                                              <p:pRg st="7" end="7"/>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nodeType="clickEffect">
                                  <p:stCondLst>
                                    <p:cond delay="0"/>
                                  </p:stCondLst>
                                  <p:childTnLst>
                                    <p:set>
                                      <p:cBhvr>
                                        <p:cTn id="55" dur="1" fill="hold">
                                          <p:stCondLst>
                                            <p:cond delay="0"/>
                                          </p:stCondLst>
                                        </p:cTn>
                                        <p:tgtEl>
                                          <p:spTgt spid="4">
                                            <p:txEl>
                                              <p:pRg st="8" end="8"/>
                                            </p:txEl>
                                          </p:spTgt>
                                        </p:tgtEl>
                                        <p:attrNameLst>
                                          <p:attrName>style.visibility</p:attrName>
                                        </p:attrNameLst>
                                      </p:cBhvr>
                                      <p:to>
                                        <p:strVal val="visible"/>
                                      </p:to>
                                    </p:set>
                                    <p:anim calcmode="lin" valueType="num">
                                      <p:cBhvr>
                                        <p:cTn id="56" dur="500" fill="hold"/>
                                        <p:tgtEl>
                                          <p:spTgt spid="4">
                                            <p:txEl>
                                              <p:pRg st="8" end="8"/>
                                            </p:txEl>
                                          </p:spTgt>
                                        </p:tgtEl>
                                        <p:attrNameLst>
                                          <p:attrName>ppt_w</p:attrName>
                                        </p:attrNameLst>
                                      </p:cBhvr>
                                      <p:tavLst>
                                        <p:tav tm="0">
                                          <p:val>
                                            <p:fltVal val="0"/>
                                          </p:val>
                                        </p:tav>
                                        <p:tav tm="100000">
                                          <p:val>
                                            <p:strVal val="#ppt_w"/>
                                          </p:val>
                                        </p:tav>
                                      </p:tavLst>
                                    </p:anim>
                                    <p:anim calcmode="lin" valueType="num">
                                      <p:cBhvr>
                                        <p:cTn id="57" dur="500" fill="hold"/>
                                        <p:tgtEl>
                                          <p:spTgt spid="4">
                                            <p:txEl>
                                              <p:pRg st="8" end="8"/>
                                            </p:txEl>
                                          </p:spTgt>
                                        </p:tgtEl>
                                        <p:attrNameLst>
                                          <p:attrName>ppt_h</p:attrName>
                                        </p:attrNameLst>
                                      </p:cBhvr>
                                      <p:tavLst>
                                        <p:tav tm="0">
                                          <p:val>
                                            <p:fltVal val="0"/>
                                          </p:val>
                                        </p:tav>
                                        <p:tav tm="100000">
                                          <p:val>
                                            <p:strVal val="#ppt_h"/>
                                          </p:val>
                                        </p:tav>
                                      </p:tavLst>
                                    </p:anim>
                                    <p:animEffect transition="in" filter="fade">
                                      <p:cBhvr>
                                        <p:cTn id="58" dur="500"/>
                                        <p:tgtEl>
                                          <p:spTgt spid="4">
                                            <p:txEl>
                                              <p:pRg st="8" end="8"/>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53" presetClass="entr" presetSubtype="16" fill="hold" nodeType="clickEffect">
                                  <p:stCondLst>
                                    <p:cond delay="0"/>
                                  </p:stCondLst>
                                  <p:childTnLst>
                                    <p:set>
                                      <p:cBhvr>
                                        <p:cTn id="62" dur="1" fill="hold">
                                          <p:stCondLst>
                                            <p:cond delay="0"/>
                                          </p:stCondLst>
                                        </p:cTn>
                                        <p:tgtEl>
                                          <p:spTgt spid="4">
                                            <p:txEl>
                                              <p:pRg st="9" end="9"/>
                                            </p:txEl>
                                          </p:spTgt>
                                        </p:tgtEl>
                                        <p:attrNameLst>
                                          <p:attrName>style.visibility</p:attrName>
                                        </p:attrNameLst>
                                      </p:cBhvr>
                                      <p:to>
                                        <p:strVal val="visible"/>
                                      </p:to>
                                    </p:set>
                                    <p:anim calcmode="lin" valueType="num">
                                      <p:cBhvr>
                                        <p:cTn id="63" dur="500" fill="hold"/>
                                        <p:tgtEl>
                                          <p:spTgt spid="4">
                                            <p:txEl>
                                              <p:pRg st="9" end="9"/>
                                            </p:txEl>
                                          </p:spTgt>
                                        </p:tgtEl>
                                        <p:attrNameLst>
                                          <p:attrName>ppt_w</p:attrName>
                                        </p:attrNameLst>
                                      </p:cBhvr>
                                      <p:tavLst>
                                        <p:tav tm="0">
                                          <p:val>
                                            <p:fltVal val="0"/>
                                          </p:val>
                                        </p:tav>
                                        <p:tav tm="100000">
                                          <p:val>
                                            <p:strVal val="#ppt_w"/>
                                          </p:val>
                                        </p:tav>
                                      </p:tavLst>
                                    </p:anim>
                                    <p:anim calcmode="lin" valueType="num">
                                      <p:cBhvr>
                                        <p:cTn id="64" dur="500" fill="hold"/>
                                        <p:tgtEl>
                                          <p:spTgt spid="4">
                                            <p:txEl>
                                              <p:pRg st="9" end="9"/>
                                            </p:txEl>
                                          </p:spTgt>
                                        </p:tgtEl>
                                        <p:attrNameLst>
                                          <p:attrName>ppt_h</p:attrName>
                                        </p:attrNameLst>
                                      </p:cBhvr>
                                      <p:tavLst>
                                        <p:tav tm="0">
                                          <p:val>
                                            <p:fltVal val="0"/>
                                          </p:val>
                                        </p:tav>
                                        <p:tav tm="100000">
                                          <p:val>
                                            <p:strVal val="#ppt_h"/>
                                          </p:val>
                                        </p:tav>
                                      </p:tavLst>
                                    </p:anim>
                                    <p:animEffect transition="in" filter="fade">
                                      <p:cBhvr>
                                        <p:cTn id="65" dur="500"/>
                                        <p:tgtEl>
                                          <p:spTgt spid="4">
                                            <p:txEl>
                                              <p:pRg st="9" end="9"/>
                                            </p:txEl>
                                          </p:spTgt>
                                        </p:tgtEl>
                                      </p:cBhvr>
                                    </p:animEffect>
                                  </p:childTnLst>
                                </p:cTn>
                              </p:par>
                            </p:childTnLst>
                          </p:cTn>
                        </p:par>
                      </p:childTnLst>
                    </p:cTn>
                  </p:par>
                  <p:par>
                    <p:cTn id="66" fill="hold">
                      <p:stCondLst>
                        <p:cond delay="indefinite"/>
                      </p:stCondLst>
                      <p:childTnLst>
                        <p:par>
                          <p:cTn id="67" fill="hold">
                            <p:stCondLst>
                              <p:cond delay="0"/>
                            </p:stCondLst>
                            <p:childTnLst>
                              <p:par>
                                <p:cTn id="68" presetID="53" presetClass="entr" presetSubtype="16" fill="hold" nodeType="clickEffect">
                                  <p:stCondLst>
                                    <p:cond delay="0"/>
                                  </p:stCondLst>
                                  <p:childTnLst>
                                    <p:set>
                                      <p:cBhvr>
                                        <p:cTn id="69" dur="1" fill="hold">
                                          <p:stCondLst>
                                            <p:cond delay="0"/>
                                          </p:stCondLst>
                                        </p:cTn>
                                        <p:tgtEl>
                                          <p:spTgt spid="4">
                                            <p:txEl>
                                              <p:pRg st="10" end="10"/>
                                            </p:txEl>
                                          </p:spTgt>
                                        </p:tgtEl>
                                        <p:attrNameLst>
                                          <p:attrName>style.visibility</p:attrName>
                                        </p:attrNameLst>
                                      </p:cBhvr>
                                      <p:to>
                                        <p:strVal val="visible"/>
                                      </p:to>
                                    </p:set>
                                    <p:anim calcmode="lin" valueType="num">
                                      <p:cBhvr>
                                        <p:cTn id="70" dur="500" fill="hold"/>
                                        <p:tgtEl>
                                          <p:spTgt spid="4">
                                            <p:txEl>
                                              <p:pRg st="10" end="10"/>
                                            </p:txEl>
                                          </p:spTgt>
                                        </p:tgtEl>
                                        <p:attrNameLst>
                                          <p:attrName>ppt_w</p:attrName>
                                        </p:attrNameLst>
                                      </p:cBhvr>
                                      <p:tavLst>
                                        <p:tav tm="0">
                                          <p:val>
                                            <p:fltVal val="0"/>
                                          </p:val>
                                        </p:tav>
                                        <p:tav tm="100000">
                                          <p:val>
                                            <p:strVal val="#ppt_w"/>
                                          </p:val>
                                        </p:tav>
                                      </p:tavLst>
                                    </p:anim>
                                    <p:anim calcmode="lin" valueType="num">
                                      <p:cBhvr>
                                        <p:cTn id="71" dur="500" fill="hold"/>
                                        <p:tgtEl>
                                          <p:spTgt spid="4">
                                            <p:txEl>
                                              <p:pRg st="10" end="10"/>
                                            </p:txEl>
                                          </p:spTgt>
                                        </p:tgtEl>
                                        <p:attrNameLst>
                                          <p:attrName>ppt_h</p:attrName>
                                        </p:attrNameLst>
                                      </p:cBhvr>
                                      <p:tavLst>
                                        <p:tav tm="0">
                                          <p:val>
                                            <p:fltVal val="0"/>
                                          </p:val>
                                        </p:tav>
                                        <p:tav tm="100000">
                                          <p:val>
                                            <p:strVal val="#ppt_h"/>
                                          </p:val>
                                        </p:tav>
                                      </p:tavLst>
                                    </p:anim>
                                    <p:animEffect transition="in" filter="fade">
                                      <p:cBhvr>
                                        <p:cTn id="72" dur="500"/>
                                        <p:tgtEl>
                                          <p:spTgt spid="4">
                                            <p:txEl>
                                              <p:pRg st="10" end="10"/>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53" presetClass="entr" presetSubtype="16" fill="hold" nodeType="clickEffect">
                                  <p:stCondLst>
                                    <p:cond delay="0"/>
                                  </p:stCondLst>
                                  <p:childTnLst>
                                    <p:set>
                                      <p:cBhvr>
                                        <p:cTn id="76" dur="1" fill="hold">
                                          <p:stCondLst>
                                            <p:cond delay="0"/>
                                          </p:stCondLst>
                                        </p:cTn>
                                        <p:tgtEl>
                                          <p:spTgt spid="4">
                                            <p:txEl>
                                              <p:pRg st="11" end="11"/>
                                            </p:txEl>
                                          </p:spTgt>
                                        </p:tgtEl>
                                        <p:attrNameLst>
                                          <p:attrName>style.visibility</p:attrName>
                                        </p:attrNameLst>
                                      </p:cBhvr>
                                      <p:to>
                                        <p:strVal val="visible"/>
                                      </p:to>
                                    </p:set>
                                    <p:anim calcmode="lin" valueType="num">
                                      <p:cBhvr>
                                        <p:cTn id="77" dur="500" fill="hold"/>
                                        <p:tgtEl>
                                          <p:spTgt spid="4">
                                            <p:txEl>
                                              <p:pRg st="11" end="11"/>
                                            </p:txEl>
                                          </p:spTgt>
                                        </p:tgtEl>
                                        <p:attrNameLst>
                                          <p:attrName>ppt_w</p:attrName>
                                        </p:attrNameLst>
                                      </p:cBhvr>
                                      <p:tavLst>
                                        <p:tav tm="0">
                                          <p:val>
                                            <p:fltVal val="0"/>
                                          </p:val>
                                        </p:tav>
                                        <p:tav tm="100000">
                                          <p:val>
                                            <p:strVal val="#ppt_w"/>
                                          </p:val>
                                        </p:tav>
                                      </p:tavLst>
                                    </p:anim>
                                    <p:anim calcmode="lin" valueType="num">
                                      <p:cBhvr>
                                        <p:cTn id="78" dur="500" fill="hold"/>
                                        <p:tgtEl>
                                          <p:spTgt spid="4">
                                            <p:txEl>
                                              <p:pRg st="11" end="11"/>
                                            </p:txEl>
                                          </p:spTgt>
                                        </p:tgtEl>
                                        <p:attrNameLst>
                                          <p:attrName>ppt_h</p:attrName>
                                        </p:attrNameLst>
                                      </p:cBhvr>
                                      <p:tavLst>
                                        <p:tav tm="0">
                                          <p:val>
                                            <p:fltVal val="0"/>
                                          </p:val>
                                        </p:tav>
                                        <p:tav tm="100000">
                                          <p:val>
                                            <p:strVal val="#ppt_h"/>
                                          </p:val>
                                        </p:tav>
                                      </p:tavLst>
                                    </p:anim>
                                    <p:animEffect transition="in" filter="fade">
                                      <p:cBhvr>
                                        <p:cTn id="79" dur="500"/>
                                        <p:tgtEl>
                                          <p:spTgt spid="4">
                                            <p:txEl>
                                              <p:pRg st="11" end="11"/>
                                            </p:txEl>
                                          </p:spTgt>
                                        </p:tgtEl>
                                      </p:cBhvr>
                                    </p:animEffect>
                                  </p:childTnLst>
                                </p:cTn>
                              </p:par>
                            </p:childTnLst>
                          </p:cTn>
                        </p:par>
                      </p:childTnLst>
                    </p:cTn>
                  </p:par>
                  <p:par>
                    <p:cTn id="80" fill="hold">
                      <p:stCondLst>
                        <p:cond delay="indefinite"/>
                      </p:stCondLst>
                      <p:childTnLst>
                        <p:par>
                          <p:cTn id="81" fill="hold">
                            <p:stCondLst>
                              <p:cond delay="0"/>
                            </p:stCondLst>
                            <p:childTnLst>
                              <p:par>
                                <p:cTn id="82" presetID="53" presetClass="entr" presetSubtype="16" fill="hold" nodeType="clickEffect">
                                  <p:stCondLst>
                                    <p:cond delay="0"/>
                                  </p:stCondLst>
                                  <p:childTnLst>
                                    <p:set>
                                      <p:cBhvr>
                                        <p:cTn id="83" dur="1" fill="hold">
                                          <p:stCondLst>
                                            <p:cond delay="0"/>
                                          </p:stCondLst>
                                        </p:cTn>
                                        <p:tgtEl>
                                          <p:spTgt spid="4">
                                            <p:txEl>
                                              <p:pRg st="12" end="12"/>
                                            </p:txEl>
                                          </p:spTgt>
                                        </p:tgtEl>
                                        <p:attrNameLst>
                                          <p:attrName>style.visibility</p:attrName>
                                        </p:attrNameLst>
                                      </p:cBhvr>
                                      <p:to>
                                        <p:strVal val="visible"/>
                                      </p:to>
                                    </p:set>
                                    <p:anim calcmode="lin" valueType="num">
                                      <p:cBhvr>
                                        <p:cTn id="84" dur="500" fill="hold"/>
                                        <p:tgtEl>
                                          <p:spTgt spid="4">
                                            <p:txEl>
                                              <p:pRg st="12" end="12"/>
                                            </p:txEl>
                                          </p:spTgt>
                                        </p:tgtEl>
                                        <p:attrNameLst>
                                          <p:attrName>ppt_w</p:attrName>
                                        </p:attrNameLst>
                                      </p:cBhvr>
                                      <p:tavLst>
                                        <p:tav tm="0">
                                          <p:val>
                                            <p:fltVal val="0"/>
                                          </p:val>
                                        </p:tav>
                                        <p:tav tm="100000">
                                          <p:val>
                                            <p:strVal val="#ppt_w"/>
                                          </p:val>
                                        </p:tav>
                                      </p:tavLst>
                                    </p:anim>
                                    <p:anim calcmode="lin" valueType="num">
                                      <p:cBhvr>
                                        <p:cTn id="85" dur="500" fill="hold"/>
                                        <p:tgtEl>
                                          <p:spTgt spid="4">
                                            <p:txEl>
                                              <p:pRg st="12" end="12"/>
                                            </p:txEl>
                                          </p:spTgt>
                                        </p:tgtEl>
                                        <p:attrNameLst>
                                          <p:attrName>ppt_h</p:attrName>
                                        </p:attrNameLst>
                                      </p:cBhvr>
                                      <p:tavLst>
                                        <p:tav tm="0">
                                          <p:val>
                                            <p:fltVal val="0"/>
                                          </p:val>
                                        </p:tav>
                                        <p:tav tm="100000">
                                          <p:val>
                                            <p:strVal val="#ppt_h"/>
                                          </p:val>
                                        </p:tav>
                                      </p:tavLst>
                                    </p:anim>
                                    <p:animEffect transition="in" filter="fade">
                                      <p:cBhvr>
                                        <p:cTn id="86" dur="500"/>
                                        <p:tgtEl>
                                          <p:spTgt spid="4">
                                            <p:txEl>
                                              <p:pRg st="12" end="12"/>
                                            </p:txEl>
                                          </p:spTgt>
                                        </p:tgtEl>
                                      </p:cBhvr>
                                    </p:animEffect>
                                  </p:childTnLst>
                                </p:cTn>
                              </p:par>
                            </p:childTnLst>
                          </p:cTn>
                        </p:par>
                      </p:childTnLst>
                    </p:cTn>
                  </p:par>
                  <p:par>
                    <p:cTn id="87" fill="hold">
                      <p:stCondLst>
                        <p:cond delay="indefinite"/>
                      </p:stCondLst>
                      <p:childTnLst>
                        <p:par>
                          <p:cTn id="88" fill="hold">
                            <p:stCondLst>
                              <p:cond delay="0"/>
                            </p:stCondLst>
                            <p:childTnLst>
                              <p:par>
                                <p:cTn id="89" presetID="53" presetClass="entr" presetSubtype="16" fill="hold" nodeType="clickEffect">
                                  <p:stCondLst>
                                    <p:cond delay="0"/>
                                  </p:stCondLst>
                                  <p:childTnLst>
                                    <p:set>
                                      <p:cBhvr>
                                        <p:cTn id="90" dur="1" fill="hold">
                                          <p:stCondLst>
                                            <p:cond delay="0"/>
                                          </p:stCondLst>
                                        </p:cTn>
                                        <p:tgtEl>
                                          <p:spTgt spid="4">
                                            <p:txEl>
                                              <p:pRg st="13" end="13"/>
                                            </p:txEl>
                                          </p:spTgt>
                                        </p:tgtEl>
                                        <p:attrNameLst>
                                          <p:attrName>style.visibility</p:attrName>
                                        </p:attrNameLst>
                                      </p:cBhvr>
                                      <p:to>
                                        <p:strVal val="visible"/>
                                      </p:to>
                                    </p:set>
                                    <p:anim calcmode="lin" valueType="num">
                                      <p:cBhvr>
                                        <p:cTn id="91" dur="500" fill="hold"/>
                                        <p:tgtEl>
                                          <p:spTgt spid="4">
                                            <p:txEl>
                                              <p:pRg st="13" end="13"/>
                                            </p:txEl>
                                          </p:spTgt>
                                        </p:tgtEl>
                                        <p:attrNameLst>
                                          <p:attrName>ppt_w</p:attrName>
                                        </p:attrNameLst>
                                      </p:cBhvr>
                                      <p:tavLst>
                                        <p:tav tm="0">
                                          <p:val>
                                            <p:fltVal val="0"/>
                                          </p:val>
                                        </p:tav>
                                        <p:tav tm="100000">
                                          <p:val>
                                            <p:strVal val="#ppt_w"/>
                                          </p:val>
                                        </p:tav>
                                      </p:tavLst>
                                    </p:anim>
                                    <p:anim calcmode="lin" valueType="num">
                                      <p:cBhvr>
                                        <p:cTn id="92" dur="500" fill="hold"/>
                                        <p:tgtEl>
                                          <p:spTgt spid="4">
                                            <p:txEl>
                                              <p:pRg st="13" end="13"/>
                                            </p:txEl>
                                          </p:spTgt>
                                        </p:tgtEl>
                                        <p:attrNameLst>
                                          <p:attrName>ppt_h</p:attrName>
                                        </p:attrNameLst>
                                      </p:cBhvr>
                                      <p:tavLst>
                                        <p:tav tm="0">
                                          <p:val>
                                            <p:fltVal val="0"/>
                                          </p:val>
                                        </p:tav>
                                        <p:tav tm="100000">
                                          <p:val>
                                            <p:strVal val="#ppt_h"/>
                                          </p:val>
                                        </p:tav>
                                      </p:tavLst>
                                    </p:anim>
                                    <p:animEffect transition="in" filter="fade">
                                      <p:cBhvr>
                                        <p:cTn id="93" dur="500"/>
                                        <p:tgtEl>
                                          <p:spTgt spid="4">
                                            <p:txEl>
                                              <p:pRg st="13" end="13"/>
                                            </p:txEl>
                                          </p:spTgt>
                                        </p:tgtEl>
                                      </p:cBhvr>
                                    </p:animEffect>
                                  </p:childTnLst>
                                </p:cTn>
                              </p:par>
                            </p:childTnLst>
                          </p:cTn>
                        </p:par>
                      </p:childTnLst>
                    </p:cTn>
                  </p:par>
                  <p:par>
                    <p:cTn id="94" fill="hold">
                      <p:stCondLst>
                        <p:cond delay="indefinite"/>
                      </p:stCondLst>
                      <p:childTnLst>
                        <p:par>
                          <p:cTn id="95" fill="hold">
                            <p:stCondLst>
                              <p:cond delay="0"/>
                            </p:stCondLst>
                            <p:childTnLst>
                              <p:par>
                                <p:cTn id="96" presetID="53" presetClass="entr" presetSubtype="16" fill="hold" nodeType="clickEffect">
                                  <p:stCondLst>
                                    <p:cond delay="0"/>
                                  </p:stCondLst>
                                  <p:childTnLst>
                                    <p:set>
                                      <p:cBhvr>
                                        <p:cTn id="97" dur="1" fill="hold">
                                          <p:stCondLst>
                                            <p:cond delay="0"/>
                                          </p:stCondLst>
                                        </p:cTn>
                                        <p:tgtEl>
                                          <p:spTgt spid="4">
                                            <p:txEl>
                                              <p:pRg st="14" end="14"/>
                                            </p:txEl>
                                          </p:spTgt>
                                        </p:tgtEl>
                                        <p:attrNameLst>
                                          <p:attrName>style.visibility</p:attrName>
                                        </p:attrNameLst>
                                      </p:cBhvr>
                                      <p:to>
                                        <p:strVal val="visible"/>
                                      </p:to>
                                    </p:set>
                                    <p:anim calcmode="lin" valueType="num">
                                      <p:cBhvr>
                                        <p:cTn id="98" dur="500" fill="hold"/>
                                        <p:tgtEl>
                                          <p:spTgt spid="4">
                                            <p:txEl>
                                              <p:pRg st="14" end="14"/>
                                            </p:txEl>
                                          </p:spTgt>
                                        </p:tgtEl>
                                        <p:attrNameLst>
                                          <p:attrName>ppt_w</p:attrName>
                                        </p:attrNameLst>
                                      </p:cBhvr>
                                      <p:tavLst>
                                        <p:tav tm="0">
                                          <p:val>
                                            <p:fltVal val="0"/>
                                          </p:val>
                                        </p:tav>
                                        <p:tav tm="100000">
                                          <p:val>
                                            <p:strVal val="#ppt_w"/>
                                          </p:val>
                                        </p:tav>
                                      </p:tavLst>
                                    </p:anim>
                                    <p:anim calcmode="lin" valueType="num">
                                      <p:cBhvr>
                                        <p:cTn id="99" dur="500" fill="hold"/>
                                        <p:tgtEl>
                                          <p:spTgt spid="4">
                                            <p:txEl>
                                              <p:pRg st="14" end="14"/>
                                            </p:txEl>
                                          </p:spTgt>
                                        </p:tgtEl>
                                        <p:attrNameLst>
                                          <p:attrName>ppt_h</p:attrName>
                                        </p:attrNameLst>
                                      </p:cBhvr>
                                      <p:tavLst>
                                        <p:tav tm="0">
                                          <p:val>
                                            <p:fltVal val="0"/>
                                          </p:val>
                                        </p:tav>
                                        <p:tav tm="100000">
                                          <p:val>
                                            <p:strVal val="#ppt_h"/>
                                          </p:val>
                                        </p:tav>
                                      </p:tavLst>
                                    </p:anim>
                                    <p:animEffect transition="in" filter="fade">
                                      <p:cBhvr>
                                        <p:cTn id="100" dur="500"/>
                                        <p:tgtEl>
                                          <p:spTgt spid="4">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7BF42CA-AD55-48B4-8949-C4DCA60A6A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66AE1D3D-3106-4CB2-AA7C-0C1642AC0F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0A31B6AF-B711-4CDB-8C2B-16E963DDC4C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137" y="0"/>
            <a:ext cx="5646974" cy="6483075"/>
            <a:chOff x="-19221" y="0"/>
            <a:chExt cx="5646974" cy="6483075"/>
          </a:xfrm>
        </p:grpSpPr>
        <p:sp>
          <p:nvSpPr>
            <p:cNvPr id="13" name="Freeform: Shape 12">
              <a:extLst>
                <a:ext uri="{FF2B5EF4-FFF2-40B4-BE49-F238E27FC236}">
                  <a16:creationId xmlns:a16="http://schemas.microsoft.com/office/drawing/2014/main" id="{CA818331-E13C-49C6-B98D-A60AD0E85A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116610"/>
              <a:ext cx="5535001" cy="6250127"/>
            </a:xfrm>
            <a:custGeom>
              <a:avLst/>
              <a:gdLst>
                <a:gd name="connsiteX0" fmla="*/ 2510242 w 5535001"/>
                <a:gd name="connsiteY0" fmla="*/ 174 h 6250127"/>
                <a:gd name="connsiteX1" fmla="*/ 2550551 w 5535001"/>
                <a:gd name="connsiteY1" fmla="*/ 510 h 6250127"/>
                <a:gd name="connsiteX2" fmla="*/ 2629490 w 5535001"/>
                <a:gd name="connsiteY2" fmla="*/ 3757 h 6250127"/>
                <a:gd name="connsiteX3" fmla="*/ 2708317 w 5535001"/>
                <a:gd name="connsiteY3" fmla="*/ 7229 h 6250127"/>
                <a:gd name="connsiteX4" fmla="*/ 2787256 w 5535001"/>
                <a:gd name="connsiteY4" fmla="*/ 14619 h 6250127"/>
                <a:gd name="connsiteX5" fmla="*/ 3408467 w 5535001"/>
                <a:gd name="connsiteY5" fmla="*/ 145064 h 6250127"/>
                <a:gd name="connsiteX6" fmla="*/ 3557723 w 5535001"/>
                <a:gd name="connsiteY6" fmla="*/ 199593 h 6250127"/>
                <a:gd name="connsiteX7" fmla="*/ 3594337 w 5535001"/>
                <a:gd name="connsiteY7" fmla="*/ 214597 h 6250127"/>
                <a:gd name="connsiteX8" fmla="*/ 3630616 w 5535001"/>
                <a:gd name="connsiteY8" fmla="*/ 230385 h 6250127"/>
                <a:gd name="connsiteX9" fmla="*/ 3703172 w 5535001"/>
                <a:gd name="connsiteY9" fmla="*/ 262073 h 6250127"/>
                <a:gd name="connsiteX10" fmla="*/ 3739003 w 5535001"/>
                <a:gd name="connsiteY10" fmla="*/ 278756 h 6250127"/>
                <a:gd name="connsiteX11" fmla="*/ 3756806 w 5535001"/>
                <a:gd name="connsiteY11" fmla="*/ 287266 h 6250127"/>
                <a:gd name="connsiteX12" fmla="*/ 3773714 w 5535001"/>
                <a:gd name="connsiteY12" fmla="*/ 297567 h 6250127"/>
                <a:gd name="connsiteX13" fmla="*/ 3840784 w 5535001"/>
                <a:gd name="connsiteY13" fmla="*/ 339332 h 6250127"/>
                <a:gd name="connsiteX14" fmla="*/ 3873927 w 5535001"/>
                <a:gd name="connsiteY14" fmla="*/ 360495 h 6250127"/>
                <a:gd name="connsiteX15" fmla="*/ 3906062 w 5535001"/>
                <a:gd name="connsiteY15" fmla="*/ 383001 h 6250127"/>
                <a:gd name="connsiteX16" fmla="*/ 3969662 w 5535001"/>
                <a:gd name="connsiteY16" fmla="*/ 428572 h 6250127"/>
                <a:gd name="connsiteX17" fmla="*/ 4423029 w 5535001"/>
                <a:gd name="connsiteY17" fmla="*/ 837600 h 6250127"/>
                <a:gd name="connsiteX18" fmla="*/ 4474647 w 5535001"/>
                <a:gd name="connsiteY18" fmla="*/ 891569 h 6250127"/>
                <a:gd name="connsiteX19" fmla="*/ 4524250 w 5535001"/>
                <a:gd name="connsiteY19" fmla="*/ 946883 h 6250127"/>
                <a:gd name="connsiteX20" fmla="*/ 4573965 w 5535001"/>
                <a:gd name="connsiteY20" fmla="*/ 1001748 h 6250127"/>
                <a:gd name="connsiteX21" fmla="*/ 4622224 w 5535001"/>
                <a:gd name="connsiteY21" fmla="*/ 1057509 h 6250127"/>
                <a:gd name="connsiteX22" fmla="*/ 4717510 w 5535001"/>
                <a:gd name="connsiteY22" fmla="*/ 1169143 h 6250127"/>
                <a:gd name="connsiteX23" fmla="*/ 4764986 w 5535001"/>
                <a:gd name="connsiteY23" fmla="*/ 1224681 h 6250127"/>
                <a:gd name="connsiteX24" fmla="*/ 4813021 w 5535001"/>
                <a:gd name="connsiteY24" fmla="*/ 1279994 h 6250127"/>
                <a:gd name="connsiteX25" fmla="*/ 5001915 w 5535001"/>
                <a:gd name="connsiteY25" fmla="*/ 1506846 h 6250127"/>
                <a:gd name="connsiteX26" fmla="*/ 5170542 w 5535001"/>
                <a:gd name="connsiteY26" fmla="*/ 1751165 h 6250127"/>
                <a:gd name="connsiteX27" fmla="*/ 5428969 w 5535001"/>
                <a:gd name="connsiteY27" fmla="*/ 2293660 h 6250127"/>
                <a:gd name="connsiteX28" fmla="*/ 5534893 w 5535001"/>
                <a:gd name="connsiteY28" fmla="*/ 2899307 h 6250127"/>
                <a:gd name="connsiteX29" fmla="*/ 5508804 w 5535001"/>
                <a:gd name="connsiteY29" fmla="*/ 3211144 h 6250127"/>
                <a:gd name="connsiteX30" fmla="*/ 5426282 w 5535001"/>
                <a:gd name="connsiteY30" fmla="*/ 3513352 h 6250127"/>
                <a:gd name="connsiteX31" fmla="*/ 5248250 w 5535001"/>
                <a:gd name="connsiteY31" fmla="*/ 4030542 h 6250127"/>
                <a:gd name="connsiteX32" fmla="*/ 5208612 w 5535001"/>
                <a:gd name="connsiteY32" fmla="*/ 4161771 h 6250127"/>
                <a:gd name="connsiteX33" fmla="*/ 5170318 w 5535001"/>
                <a:gd name="connsiteY33" fmla="*/ 4294680 h 6250127"/>
                <a:gd name="connsiteX34" fmla="*/ 5132248 w 5535001"/>
                <a:gd name="connsiteY34" fmla="*/ 4430164 h 6250127"/>
                <a:gd name="connsiteX35" fmla="*/ 5112765 w 5535001"/>
                <a:gd name="connsiteY35" fmla="*/ 4498914 h 6250127"/>
                <a:gd name="connsiteX36" fmla="*/ 5091715 w 5535001"/>
                <a:gd name="connsiteY36" fmla="*/ 4569119 h 6250127"/>
                <a:gd name="connsiteX37" fmla="*/ 5068985 w 5535001"/>
                <a:gd name="connsiteY37" fmla="*/ 4640220 h 6250127"/>
                <a:gd name="connsiteX38" fmla="*/ 5043904 w 5535001"/>
                <a:gd name="connsiteY38" fmla="*/ 4712105 h 6250127"/>
                <a:gd name="connsiteX39" fmla="*/ 5015799 w 5535001"/>
                <a:gd name="connsiteY39" fmla="*/ 4784438 h 6250127"/>
                <a:gd name="connsiteX40" fmla="*/ 4982880 w 5535001"/>
                <a:gd name="connsiteY40" fmla="*/ 4856435 h 6250127"/>
                <a:gd name="connsiteX41" fmla="*/ 4817276 w 5535001"/>
                <a:gd name="connsiteY41" fmla="*/ 5125275 h 6250127"/>
                <a:gd name="connsiteX42" fmla="*/ 4618753 w 5535001"/>
                <a:gd name="connsiteY42" fmla="*/ 5355374 h 6250127"/>
                <a:gd name="connsiteX43" fmla="*/ 4566575 w 5535001"/>
                <a:gd name="connsiteY43" fmla="*/ 5408560 h 6250127"/>
                <a:gd name="connsiteX44" fmla="*/ 4513837 w 5535001"/>
                <a:gd name="connsiteY44" fmla="*/ 5461186 h 6250127"/>
                <a:gd name="connsiteX45" fmla="*/ 4459531 w 5535001"/>
                <a:gd name="connsiteY45" fmla="*/ 5512580 h 6250127"/>
                <a:gd name="connsiteX46" fmla="*/ 4404554 w 5535001"/>
                <a:gd name="connsiteY46" fmla="*/ 5563526 h 6250127"/>
                <a:gd name="connsiteX47" fmla="*/ 4348009 w 5535001"/>
                <a:gd name="connsiteY47" fmla="*/ 5613017 h 6250127"/>
                <a:gd name="connsiteX48" fmla="*/ 4290568 w 5535001"/>
                <a:gd name="connsiteY48" fmla="*/ 5661948 h 6250127"/>
                <a:gd name="connsiteX49" fmla="*/ 4276124 w 5535001"/>
                <a:gd name="connsiteY49" fmla="*/ 5674153 h 6250127"/>
                <a:gd name="connsiteX50" fmla="*/ 4261120 w 5535001"/>
                <a:gd name="connsiteY50" fmla="*/ 5685798 h 6250127"/>
                <a:gd name="connsiteX51" fmla="*/ 4231112 w 5535001"/>
                <a:gd name="connsiteY51" fmla="*/ 5708976 h 6250127"/>
                <a:gd name="connsiteX52" fmla="*/ 4170984 w 5535001"/>
                <a:gd name="connsiteY52" fmla="*/ 5755443 h 6250127"/>
                <a:gd name="connsiteX53" fmla="*/ 4046025 w 5535001"/>
                <a:gd name="connsiteY53" fmla="*/ 5843228 h 6250127"/>
                <a:gd name="connsiteX54" fmla="*/ 3915356 w 5535001"/>
                <a:gd name="connsiteY54" fmla="*/ 5923735 h 6250127"/>
                <a:gd name="connsiteX55" fmla="*/ 3346323 w 5535001"/>
                <a:gd name="connsiteY55" fmla="*/ 6158872 h 6250127"/>
                <a:gd name="connsiteX56" fmla="*/ 2743476 w 5535001"/>
                <a:gd name="connsiteY56" fmla="*/ 6247328 h 6250127"/>
                <a:gd name="connsiteX57" fmla="*/ 2668120 w 5535001"/>
                <a:gd name="connsiteY57" fmla="*/ 6249344 h 6250127"/>
                <a:gd name="connsiteX58" fmla="*/ 2630498 w 5535001"/>
                <a:gd name="connsiteY58" fmla="*/ 6250127 h 6250127"/>
                <a:gd name="connsiteX59" fmla="*/ 2592988 w 5535001"/>
                <a:gd name="connsiteY59" fmla="*/ 6249568 h 6250127"/>
                <a:gd name="connsiteX60" fmla="*/ 2518080 w 5535001"/>
                <a:gd name="connsiteY60" fmla="*/ 6247777 h 6250127"/>
                <a:gd name="connsiteX61" fmla="*/ 2442948 w 5535001"/>
                <a:gd name="connsiteY61" fmla="*/ 6244529 h 6250127"/>
                <a:gd name="connsiteX62" fmla="*/ 2291676 w 5535001"/>
                <a:gd name="connsiteY62" fmla="*/ 6232213 h 6250127"/>
                <a:gd name="connsiteX63" fmla="*/ 2141412 w 5535001"/>
                <a:gd name="connsiteY63" fmla="*/ 6212394 h 6250127"/>
                <a:gd name="connsiteX64" fmla="*/ 1992715 w 5535001"/>
                <a:gd name="connsiteY64" fmla="*/ 6184961 h 6250127"/>
                <a:gd name="connsiteX65" fmla="*/ 1845811 w 5535001"/>
                <a:gd name="connsiteY65" fmla="*/ 6151034 h 6250127"/>
                <a:gd name="connsiteX66" fmla="*/ 1701033 w 5535001"/>
                <a:gd name="connsiteY66" fmla="*/ 6110724 h 6250127"/>
                <a:gd name="connsiteX67" fmla="*/ 1629484 w 5535001"/>
                <a:gd name="connsiteY67" fmla="*/ 6088219 h 6250127"/>
                <a:gd name="connsiteX68" fmla="*/ 1558383 w 5535001"/>
                <a:gd name="connsiteY68" fmla="*/ 6064929 h 6250127"/>
                <a:gd name="connsiteX69" fmla="*/ 1011968 w 5535001"/>
                <a:gd name="connsiteY69" fmla="*/ 5828896 h 6250127"/>
                <a:gd name="connsiteX70" fmla="*/ 511237 w 5535001"/>
                <a:gd name="connsiteY70" fmla="*/ 5512356 h 6250127"/>
                <a:gd name="connsiteX71" fmla="*/ 395572 w 5535001"/>
                <a:gd name="connsiteY71" fmla="*/ 5419757 h 6250127"/>
                <a:gd name="connsiteX72" fmla="*/ 284722 w 5535001"/>
                <a:gd name="connsiteY72" fmla="*/ 5321559 h 6250127"/>
                <a:gd name="connsiteX73" fmla="*/ 257513 w 5535001"/>
                <a:gd name="connsiteY73" fmla="*/ 5296477 h 6250127"/>
                <a:gd name="connsiteX74" fmla="*/ 243853 w 5535001"/>
                <a:gd name="connsiteY74" fmla="*/ 5283937 h 6250127"/>
                <a:gd name="connsiteX75" fmla="*/ 230752 w 5535001"/>
                <a:gd name="connsiteY75" fmla="*/ 5270836 h 6250127"/>
                <a:gd name="connsiteX76" fmla="*/ 178574 w 5535001"/>
                <a:gd name="connsiteY76" fmla="*/ 5218322 h 6250127"/>
                <a:gd name="connsiteX77" fmla="*/ 126508 w 5535001"/>
                <a:gd name="connsiteY77" fmla="*/ 5165584 h 6250127"/>
                <a:gd name="connsiteX78" fmla="*/ 76345 w 5535001"/>
                <a:gd name="connsiteY78" fmla="*/ 5111167 h 6250127"/>
                <a:gd name="connsiteX79" fmla="*/ 26407 w 5535001"/>
                <a:gd name="connsiteY79" fmla="*/ 5056413 h 6250127"/>
                <a:gd name="connsiteX80" fmla="*/ 0 w 5535001"/>
                <a:gd name="connsiteY80" fmla="*/ 5024776 h 6250127"/>
                <a:gd name="connsiteX81" fmla="*/ 0 w 5535001"/>
                <a:gd name="connsiteY81" fmla="*/ 4492798 h 6250127"/>
                <a:gd name="connsiteX82" fmla="*/ 28534 w 5535001"/>
                <a:gd name="connsiteY82" fmla="*/ 4537879 h 6250127"/>
                <a:gd name="connsiteX83" fmla="*/ 66604 w 5535001"/>
                <a:gd name="connsiteY83" fmla="*/ 4592745 h 6250127"/>
                <a:gd name="connsiteX84" fmla="*/ 104114 w 5535001"/>
                <a:gd name="connsiteY84" fmla="*/ 4647834 h 6250127"/>
                <a:gd name="connsiteX85" fmla="*/ 143751 w 5535001"/>
                <a:gd name="connsiteY85" fmla="*/ 4701580 h 6250127"/>
                <a:gd name="connsiteX86" fmla="*/ 182717 w 5535001"/>
                <a:gd name="connsiteY86" fmla="*/ 4755773 h 6250127"/>
                <a:gd name="connsiteX87" fmla="*/ 223810 w 5535001"/>
                <a:gd name="connsiteY87" fmla="*/ 4808399 h 6250127"/>
                <a:gd name="connsiteX88" fmla="*/ 264679 w 5535001"/>
                <a:gd name="connsiteY88" fmla="*/ 4861249 h 6250127"/>
                <a:gd name="connsiteX89" fmla="*/ 307788 w 5535001"/>
                <a:gd name="connsiteY89" fmla="*/ 4912420 h 6250127"/>
                <a:gd name="connsiteX90" fmla="*/ 351232 w 5535001"/>
                <a:gd name="connsiteY90" fmla="*/ 4963254 h 6250127"/>
                <a:gd name="connsiteX91" fmla="*/ 397028 w 5535001"/>
                <a:gd name="connsiteY91" fmla="*/ 5012185 h 6250127"/>
                <a:gd name="connsiteX92" fmla="*/ 443496 w 5535001"/>
                <a:gd name="connsiteY92" fmla="*/ 5060444 h 6250127"/>
                <a:gd name="connsiteX93" fmla="*/ 455140 w 5535001"/>
                <a:gd name="connsiteY93" fmla="*/ 5072537 h 6250127"/>
                <a:gd name="connsiteX94" fmla="*/ 467345 w 5535001"/>
                <a:gd name="connsiteY94" fmla="*/ 5083958 h 6250127"/>
                <a:gd name="connsiteX95" fmla="*/ 491755 w 5535001"/>
                <a:gd name="connsiteY95" fmla="*/ 5106912 h 6250127"/>
                <a:gd name="connsiteX96" fmla="*/ 540686 w 5535001"/>
                <a:gd name="connsiteY96" fmla="*/ 5152819 h 6250127"/>
                <a:gd name="connsiteX97" fmla="*/ 552890 w 5535001"/>
                <a:gd name="connsiteY97" fmla="*/ 5164353 h 6250127"/>
                <a:gd name="connsiteX98" fmla="*/ 565655 w 5535001"/>
                <a:gd name="connsiteY98" fmla="*/ 5175214 h 6250127"/>
                <a:gd name="connsiteX99" fmla="*/ 591072 w 5535001"/>
                <a:gd name="connsiteY99" fmla="*/ 5197048 h 6250127"/>
                <a:gd name="connsiteX100" fmla="*/ 694197 w 5535001"/>
                <a:gd name="connsiteY100" fmla="*/ 5283041 h 6250127"/>
                <a:gd name="connsiteX101" fmla="*/ 1146221 w 5535001"/>
                <a:gd name="connsiteY101" fmla="*/ 5573716 h 6250127"/>
                <a:gd name="connsiteX102" fmla="*/ 1650982 w 5535001"/>
                <a:gd name="connsiteY102" fmla="*/ 5758130 h 6250127"/>
                <a:gd name="connsiteX103" fmla="*/ 1716485 w 5535001"/>
                <a:gd name="connsiteY103" fmla="*/ 5772798 h 6250127"/>
                <a:gd name="connsiteX104" fmla="*/ 1782211 w 5535001"/>
                <a:gd name="connsiteY104" fmla="*/ 5786235 h 6250127"/>
                <a:gd name="connsiteX105" fmla="*/ 1848386 w 5535001"/>
                <a:gd name="connsiteY105" fmla="*/ 5796984 h 6250127"/>
                <a:gd name="connsiteX106" fmla="*/ 1881417 w 5535001"/>
                <a:gd name="connsiteY106" fmla="*/ 5802359 h 6250127"/>
                <a:gd name="connsiteX107" fmla="*/ 1914560 w 5535001"/>
                <a:gd name="connsiteY107" fmla="*/ 5807061 h 6250127"/>
                <a:gd name="connsiteX108" fmla="*/ 2047469 w 5535001"/>
                <a:gd name="connsiteY108" fmla="*/ 5821282 h 6250127"/>
                <a:gd name="connsiteX109" fmla="*/ 2180601 w 5535001"/>
                <a:gd name="connsiteY109" fmla="*/ 5828896 h 6250127"/>
                <a:gd name="connsiteX110" fmla="*/ 2313622 w 5535001"/>
                <a:gd name="connsiteY110" fmla="*/ 5830463 h 6250127"/>
                <a:gd name="connsiteX111" fmla="*/ 2380021 w 5535001"/>
                <a:gd name="connsiteY111" fmla="*/ 5828448 h 6250127"/>
                <a:gd name="connsiteX112" fmla="*/ 2446195 w 5535001"/>
                <a:gd name="connsiteY112" fmla="*/ 5826433 h 6250127"/>
                <a:gd name="connsiteX113" fmla="*/ 2513041 w 5535001"/>
                <a:gd name="connsiteY113" fmla="*/ 5822737 h 6250127"/>
                <a:gd name="connsiteX114" fmla="*/ 2580111 w 5535001"/>
                <a:gd name="connsiteY114" fmla="*/ 5818258 h 6250127"/>
                <a:gd name="connsiteX115" fmla="*/ 2613590 w 5535001"/>
                <a:gd name="connsiteY115" fmla="*/ 5816355 h 6250127"/>
                <a:gd name="connsiteX116" fmla="*/ 2646845 w 5535001"/>
                <a:gd name="connsiteY116" fmla="*/ 5813108 h 6250127"/>
                <a:gd name="connsiteX117" fmla="*/ 2713244 w 5535001"/>
                <a:gd name="connsiteY117" fmla="*/ 5806838 h 6250127"/>
                <a:gd name="connsiteX118" fmla="*/ 3230882 w 5535001"/>
                <a:gd name="connsiteY118" fmla="*/ 5721292 h 6250127"/>
                <a:gd name="connsiteX119" fmla="*/ 3720416 w 5535001"/>
                <a:gd name="connsiteY119" fmla="*/ 5556472 h 6250127"/>
                <a:gd name="connsiteX120" fmla="*/ 3837425 w 5535001"/>
                <a:gd name="connsiteY120" fmla="*/ 5499927 h 6250127"/>
                <a:gd name="connsiteX121" fmla="*/ 3951634 w 5535001"/>
                <a:gd name="connsiteY121" fmla="*/ 5436552 h 6250127"/>
                <a:gd name="connsiteX122" fmla="*/ 4007284 w 5535001"/>
                <a:gd name="connsiteY122" fmla="*/ 5401841 h 6250127"/>
                <a:gd name="connsiteX123" fmla="*/ 4035164 w 5535001"/>
                <a:gd name="connsiteY123" fmla="*/ 5384374 h 6250127"/>
                <a:gd name="connsiteX124" fmla="*/ 4049049 w 5535001"/>
                <a:gd name="connsiteY124" fmla="*/ 5375640 h 6250127"/>
                <a:gd name="connsiteX125" fmla="*/ 4062485 w 5535001"/>
                <a:gd name="connsiteY125" fmla="*/ 5366123 h 6250127"/>
                <a:gd name="connsiteX126" fmla="*/ 4116567 w 5535001"/>
                <a:gd name="connsiteY126" fmla="*/ 5328277 h 6250127"/>
                <a:gd name="connsiteX127" fmla="*/ 4169976 w 5535001"/>
                <a:gd name="connsiteY127" fmla="*/ 5289199 h 6250127"/>
                <a:gd name="connsiteX128" fmla="*/ 4222042 w 5535001"/>
                <a:gd name="connsiteY128" fmla="*/ 5247994 h 6250127"/>
                <a:gd name="connsiteX129" fmla="*/ 4273213 w 5535001"/>
                <a:gd name="connsiteY129" fmla="*/ 5205558 h 6250127"/>
                <a:gd name="connsiteX130" fmla="*/ 4323151 w 5535001"/>
                <a:gd name="connsiteY130" fmla="*/ 5161329 h 6250127"/>
                <a:gd name="connsiteX131" fmla="*/ 4371971 w 5535001"/>
                <a:gd name="connsiteY131" fmla="*/ 5116093 h 6250127"/>
                <a:gd name="connsiteX132" fmla="*/ 4546868 w 5535001"/>
                <a:gd name="connsiteY132" fmla="*/ 4924400 h 6250127"/>
                <a:gd name="connsiteX133" fmla="*/ 4675634 w 5535001"/>
                <a:gd name="connsiteY133" fmla="*/ 4715352 h 6250127"/>
                <a:gd name="connsiteX134" fmla="*/ 4700155 w 5535001"/>
                <a:gd name="connsiteY134" fmla="*/ 4659255 h 6250127"/>
                <a:gd name="connsiteX135" fmla="*/ 4721206 w 5535001"/>
                <a:gd name="connsiteY135" fmla="*/ 4600135 h 6250127"/>
                <a:gd name="connsiteX136" fmla="*/ 4740465 w 5535001"/>
                <a:gd name="connsiteY136" fmla="*/ 4538887 h 6250127"/>
                <a:gd name="connsiteX137" fmla="*/ 4758492 w 5535001"/>
                <a:gd name="connsiteY137" fmla="*/ 4475848 h 6250127"/>
                <a:gd name="connsiteX138" fmla="*/ 4891288 w 5535001"/>
                <a:gd name="connsiteY138" fmla="*/ 3930329 h 6250127"/>
                <a:gd name="connsiteX139" fmla="*/ 5066298 w 5535001"/>
                <a:gd name="connsiteY139" fmla="*/ 3382235 h 6250127"/>
                <a:gd name="connsiteX140" fmla="*/ 5156994 w 5535001"/>
                <a:gd name="connsiteY140" fmla="*/ 2898635 h 6250127"/>
                <a:gd name="connsiteX141" fmla="*/ 5083317 w 5535001"/>
                <a:gd name="connsiteY141" fmla="*/ 2402047 h 6250127"/>
                <a:gd name="connsiteX142" fmla="*/ 4871022 w 5535001"/>
                <a:gd name="connsiteY142" fmla="*/ 1926958 h 6250127"/>
                <a:gd name="connsiteX143" fmla="*/ 4727028 w 5535001"/>
                <a:gd name="connsiteY143" fmla="*/ 1703577 h 6250127"/>
                <a:gd name="connsiteX144" fmla="*/ 4563776 w 5535001"/>
                <a:gd name="connsiteY144" fmla="*/ 1490834 h 6250127"/>
                <a:gd name="connsiteX145" fmla="*/ 4370291 w 5535001"/>
                <a:gd name="connsiteY145" fmla="*/ 1300596 h 6250127"/>
                <a:gd name="connsiteX146" fmla="*/ 4266046 w 5535001"/>
                <a:gd name="connsiteY146" fmla="*/ 1214491 h 6250127"/>
                <a:gd name="connsiteX147" fmla="*/ 4212973 w 5535001"/>
                <a:gd name="connsiteY147" fmla="*/ 1173062 h 6250127"/>
                <a:gd name="connsiteX148" fmla="*/ 4157995 w 5535001"/>
                <a:gd name="connsiteY148" fmla="*/ 1134545 h 6250127"/>
                <a:gd name="connsiteX149" fmla="*/ 3697126 w 5535001"/>
                <a:gd name="connsiteY149" fmla="*/ 881044 h 6250127"/>
                <a:gd name="connsiteX150" fmla="*/ 3637670 w 5535001"/>
                <a:gd name="connsiteY150" fmla="*/ 856747 h 6250127"/>
                <a:gd name="connsiteX151" fmla="*/ 3608222 w 5535001"/>
                <a:gd name="connsiteY151" fmla="*/ 844318 h 6250127"/>
                <a:gd name="connsiteX152" fmla="*/ 3578214 w 5535001"/>
                <a:gd name="connsiteY152" fmla="*/ 833457 h 6250127"/>
                <a:gd name="connsiteX153" fmla="*/ 3518309 w 5535001"/>
                <a:gd name="connsiteY153" fmla="*/ 812294 h 6250127"/>
                <a:gd name="connsiteX154" fmla="*/ 3503417 w 5535001"/>
                <a:gd name="connsiteY154" fmla="*/ 806920 h 6250127"/>
                <a:gd name="connsiteX155" fmla="*/ 3489533 w 5535001"/>
                <a:gd name="connsiteY155" fmla="*/ 799642 h 6250127"/>
                <a:gd name="connsiteX156" fmla="*/ 3460869 w 5535001"/>
                <a:gd name="connsiteY156" fmla="*/ 787101 h 6250127"/>
                <a:gd name="connsiteX157" fmla="*/ 3402980 w 5535001"/>
                <a:gd name="connsiteY157" fmla="*/ 763475 h 6250127"/>
                <a:gd name="connsiteX158" fmla="*/ 3374092 w 5535001"/>
                <a:gd name="connsiteY158" fmla="*/ 751606 h 6250127"/>
                <a:gd name="connsiteX159" fmla="*/ 3344980 w 5535001"/>
                <a:gd name="connsiteY159" fmla="*/ 740409 h 6250127"/>
                <a:gd name="connsiteX160" fmla="*/ 3226627 w 5535001"/>
                <a:gd name="connsiteY160" fmla="*/ 700772 h 6250127"/>
                <a:gd name="connsiteX161" fmla="*/ 2735750 w 5535001"/>
                <a:gd name="connsiteY161" fmla="*/ 614667 h 6250127"/>
                <a:gd name="connsiteX162" fmla="*/ 2673158 w 5535001"/>
                <a:gd name="connsiteY162" fmla="*/ 610412 h 6250127"/>
                <a:gd name="connsiteX163" fmla="*/ 2610119 w 5535001"/>
                <a:gd name="connsiteY163" fmla="*/ 609628 h 6250127"/>
                <a:gd name="connsiteX164" fmla="*/ 2547080 w 5535001"/>
                <a:gd name="connsiteY164" fmla="*/ 608620 h 6250127"/>
                <a:gd name="connsiteX165" fmla="*/ 2516400 w 5535001"/>
                <a:gd name="connsiteY165" fmla="*/ 608844 h 6250127"/>
                <a:gd name="connsiteX166" fmla="*/ 2486280 w 5535001"/>
                <a:gd name="connsiteY166" fmla="*/ 609740 h 6250127"/>
                <a:gd name="connsiteX167" fmla="*/ 2426376 w 5535001"/>
                <a:gd name="connsiteY167" fmla="*/ 613099 h 6250127"/>
                <a:gd name="connsiteX168" fmla="*/ 2366920 w 5535001"/>
                <a:gd name="connsiteY168" fmla="*/ 618474 h 6250127"/>
                <a:gd name="connsiteX169" fmla="*/ 2337248 w 5535001"/>
                <a:gd name="connsiteY169" fmla="*/ 621497 h 6250127"/>
                <a:gd name="connsiteX170" fmla="*/ 2307800 w 5535001"/>
                <a:gd name="connsiteY170" fmla="*/ 625528 h 6250127"/>
                <a:gd name="connsiteX171" fmla="*/ 2278351 w 5535001"/>
                <a:gd name="connsiteY171" fmla="*/ 629559 h 6250127"/>
                <a:gd name="connsiteX172" fmla="*/ 2249127 w 5535001"/>
                <a:gd name="connsiteY172" fmla="*/ 634710 h 6250127"/>
                <a:gd name="connsiteX173" fmla="*/ 1796096 w 5535001"/>
                <a:gd name="connsiteY173" fmla="*/ 781726 h 6250127"/>
                <a:gd name="connsiteX174" fmla="*/ 1370833 w 5535001"/>
                <a:gd name="connsiteY174" fmla="*/ 1048663 h 6250127"/>
                <a:gd name="connsiteX175" fmla="*/ 959790 w 5535001"/>
                <a:gd name="connsiteY175" fmla="*/ 1390844 h 6250127"/>
                <a:gd name="connsiteX176" fmla="*/ 749062 w 5535001"/>
                <a:gd name="connsiteY176" fmla="*/ 1577611 h 6250127"/>
                <a:gd name="connsiteX177" fmla="*/ 524786 w 5535001"/>
                <a:gd name="connsiteY177" fmla="*/ 1763145 h 6250127"/>
                <a:gd name="connsiteX178" fmla="*/ 84071 w 5535001"/>
                <a:gd name="connsiteY178" fmla="*/ 2098496 h 6250127"/>
                <a:gd name="connsiteX179" fmla="*/ 0 w 5535001"/>
                <a:gd name="connsiteY179" fmla="*/ 2168094 h 6250127"/>
                <a:gd name="connsiteX180" fmla="*/ 0 w 5535001"/>
                <a:gd name="connsiteY180" fmla="*/ 1576676 h 6250127"/>
                <a:gd name="connsiteX181" fmla="*/ 174655 w 5535001"/>
                <a:gd name="connsiteY181" fmla="*/ 1387597 h 6250127"/>
                <a:gd name="connsiteX182" fmla="*/ 363661 w 5535001"/>
                <a:gd name="connsiteY182" fmla="*/ 1188626 h 6250127"/>
                <a:gd name="connsiteX183" fmla="*/ 458052 w 5535001"/>
                <a:gd name="connsiteY183" fmla="*/ 1086397 h 6250127"/>
                <a:gd name="connsiteX184" fmla="*/ 557257 w 5535001"/>
                <a:gd name="connsiteY184" fmla="*/ 981593 h 6250127"/>
                <a:gd name="connsiteX185" fmla="*/ 994165 w 5535001"/>
                <a:gd name="connsiteY185" fmla="*/ 578389 h 6250127"/>
                <a:gd name="connsiteX186" fmla="*/ 1520873 w 5535001"/>
                <a:gd name="connsiteY186" fmla="*/ 237215 h 6250127"/>
                <a:gd name="connsiteX187" fmla="*/ 2141748 w 5535001"/>
                <a:gd name="connsiteY187" fmla="*/ 31190 h 6250127"/>
                <a:gd name="connsiteX188" fmla="*/ 2182505 w 5535001"/>
                <a:gd name="connsiteY188" fmla="*/ 24360 h 6250127"/>
                <a:gd name="connsiteX189" fmla="*/ 2223374 w 5535001"/>
                <a:gd name="connsiteY189" fmla="*/ 18873 h 6250127"/>
                <a:gd name="connsiteX190" fmla="*/ 2264355 w 5535001"/>
                <a:gd name="connsiteY190" fmla="*/ 13611 h 6250127"/>
                <a:gd name="connsiteX191" fmla="*/ 2305336 w 5535001"/>
                <a:gd name="connsiteY191" fmla="*/ 9580 h 6250127"/>
                <a:gd name="connsiteX192" fmla="*/ 2387410 w 5535001"/>
                <a:gd name="connsiteY192" fmla="*/ 3645 h 6250127"/>
                <a:gd name="connsiteX193" fmla="*/ 2469373 w 5535001"/>
                <a:gd name="connsiteY193" fmla="*/ 622 h 62501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Lst>
              <a:rect l="l" t="t" r="r" b="b"/>
              <a:pathLst>
                <a:path w="5535001" h="6250127">
                  <a:moveTo>
                    <a:pt x="2510242" y="174"/>
                  </a:moveTo>
                  <a:cubicBezTo>
                    <a:pt x="2523902" y="-50"/>
                    <a:pt x="2537562" y="-162"/>
                    <a:pt x="2550551" y="510"/>
                  </a:cubicBezTo>
                  <a:lnTo>
                    <a:pt x="2629490" y="3757"/>
                  </a:lnTo>
                  <a:lnTo>
                    <a:pt x="2708317" y="7229"/>
                  </a:lnTo>
                  <a:cubicBezTo>
                    <a:pt x="2734630" y="8572"/>
                    <a:pt x="2760943" y="12155"/>
                    <a:pt x="2787256" y="14619"/>
                  </a:cubicBezTo>
                  <a:cubicBezTo>
                    <a:pt x="2997536" y="34885"/>
                    <a:pt x="3207144" y="77994"/>
                    <a:pt x="3408467" y="145064"/>
                  </a:cubicBezTo>
                  <a:lnTo>
                    <a:pt x="3557723" y="199593"/>
                  </a:lnTo>
                  <a:cubicBezTo>
                    <a:pt x="3570264" y="203848"/>
                    <a:pt x="3582245" y="209447"/>
                    <a:pt x="3594337" y="214597"/>
                  </a:cubicBezTo>
                  <a:lnTo>
                    <a:pt x="3630616" y="230385"/>
                  </a:lnTo>
                  <a:lnTo>
                    <a:pt x="3703172" y="262073"/>
                  </a:lnTo>
                  <a:cubicBezTo>
                    <a:pt x="3715265" y="267335"/>
                    <a:pt x="3727358" y="272598"/>
                    <a:pt x="3739003" y="278756"/>
                  </a:cubicBezTo>
                  <a:cubicBezTo>
                    <a:pt x="3744937" y="281667"/>
                    <a:pt x="3750984" y="284131"/>
                    <a:pt x="3756806" y="287266"/>
                  </a:cubicBezTo>
                  <a:cubicBezTo>
                    <a:pt x="3762517" y="290513"/>
                    <a:pt x="3768115" y="294208"/>
                    <a:pt x="3773714" y="297567"/>
                  </a:cubicBezTo>
                  <a:lnTo>
                    <a:pt x="3840784" y="339332"/>
                  </a:lnTo>
                  <a:cubicBezTo>
                    <a:pt x="3851869" y="346386"/>
                    <a:pt x="3863290" y="352881"/>
                    <a:pt x="3873927" y="360495"/>
                  </a:cubicBezTo>
                  <a:lnTo>
                    <a:pt x="3906062" y="383001"/>
                  </a:lnTo>
                  <a:lnTo>
                    <a:pt x="3969662" y="428572"/>
                  </a:lnTo>
                  <a:cubicBezTo>
                    <a:pt x="4137281" y="552188"/>
                    <a:pt x="4285417" y="693270"/>
                    <a:pt x="4423029" y="837600"/>
                  </a:cubicBezTo>
                  <a:cubicBezTo>
                    <a:pt x="4440160" y="855739"/>
                    <a:pt x="4457404" y="873766"/>
                    <a:pt x="4474647" y="891569"/>
                  </a:cubicBezTo>
                  <a:lnTo>
                    <a:pt x="4524250" y="946883"/>
                  </a:lnTo>
                  <a:lnTo>
                    <a:pt x="4573965" y="1001748"/>
                  </a:lnTo>
                  <a:cubicBezTo>
                    <a:pt x="4590760" y="1019887"/>
                    <a:pt x="4605988" y="1039146"/>
                    <a:pt x="4622224" y="1057509"/>
                  </a:cubicBezTo>
                  <a:cubicBezTo>
                    <a:pt x="4653911" y="1094907"/>
                    <a:pt x="4686831" y="1131409"/>
                    <a:pt x="4717510" y="1169143"/>
                  </a:cubicBezTo>
                  <a:cubicBezTo>
                    <a:pt x="4733186" y="1187730"/>
                    <a:pt x="4748862" y="1206430"/>
                    <a:pt x="4764986" y="1224681"/>
                  </a:cubicBezTo>
                  <a:cubicBezTo>
                    <a:pt x="4780886" y="1243044"/>
                    <a:pt x="4797233" y="1261071"/>
                    <a:pt x="4813021" y="1279994"/>
                  </a:cubicBezTo>
                  <a:cubicBezTo>
                    <a:pt x="4877292" y="1354230"/>
                    <a:pt x="4941339" y="1428914"/>
                    <a:pt x="5001915" y="1506846"/>
                  </a:cubicBezTo>
                  <a:cubicBezTo>
                    <a:pt x="5062603" y="1584665"/>
                    <a:pt x="5118252" y="1666739"/>
                    <a:pt x="5170542" y="1751165"/>
                  </a:cubicBezTo>
                  <a:cubicBezTo>
                    <a:pt x="5274898" y="1920240"/>
                    <a:pt x="5363579" y="2101295"/>
                    <a:pt x="5428969" y="2293660"/>
                  </a:cubicBezTo>
                  <a:cubicBezTo>
                    <a:pt x="5494136" y="2485801"/>
                    <a:pt x="5533102" y="2690819"/>
                    <a:pt x="5534893" y="2899307"/>
                  </a:cubicBezTo>
                  <a:cubicBezTo>
                    <a:pt x="5536124" y="3003439"/>
                    <a:pt x="5526831" y="3108132"/>
                    <a:pt x="5508804" y="3211144"/>
                  </a:cubicBezTo>
                  <a:cubicBezTo>
                    <a:pt x="5490441" y="3314157"/>
                    <a:pt x="5462336" y="3415490"/>
                    <a:pt x="5426282" y="3513352"/>
                  </a:cubicBezTo>
                  <a:cubicBezTo>
                    <a:pt x="5363355" y="3684890"/>
                    <a:pt x="5302219" y="3856428"/>
                    <a:pt x="5248250" y="4030542"/>
                  </a:cubicBezTo>
                  <a:lnTo>
                    <a:pt x="5208612" y="4161771"/>
                  </a:lnTo>
                  <a:lnTo>
                    <a:pt x="5170318" y="4294680"/>
                  </a:lnTo>
                  <a:lnTo>
                    <a:pt x="5132248" y="4430164"/>
                  </a:lnTo>
                  <a:lnTo>
                    <a:pt x="5112765" y="4498914"/>
                  </a:lnTo>
                  <a:lnTo>
                    <a:pt x="5091715" y="4569119"/>
                  </a:lnTo>
                  <a:cubicBezTo>
                    <a:pt x="5085221" y="4592297"/>
                    <a:pt x="5076823" y="4616482"/>
                    <a:pt x="5068985" y="4640220"/>
                  </a:cubicBezTo>
                  <a:cubicBezTo>
                    <a:pt x="5060699" y="4664182"/>
                    <a:pt x="5053981" y="4687807"/>
                    <a:pt x="5043904" y="4712105"/>
                  </a:cubicBezTo>
                  <a:lnTo>
                    <a:pt x="5015799" y="4784438"/>
                  </a:lnTo>
                  <a:cubicBezTo>
                    <a:pt x="5005274" y="4808511"/>
                    <a:pt x="4993965" y="4832473"/>
                    <a:pt x="4982880" y="4856435"/>
                  </a:cubicBezTo>
                  <a:cubicBezTo>
                    <a:pt x="4936524" y="4951273"/>
                    <a:pt x="4881099" y="5044096"/>
                    <a:pt x="4817276" y="5125275"/>
                  </a:cubicBezTo>
                  <a:cubicBezTo>
                    <a:pt x="4755244" y="5208805"/>
                    <a:pt x="4686943" y="5282817"/>
                    <a:pt x="4618753" y="5355374"/>
                  </a:cubicBezTo>
                  <a:cubicBezTo>
                    <a:pt x="4602069" y="5374073"/>
                    <a:pt x="4584154" y="5391092"/>
                    <a:pt x="4566575" y="5408560"/>
                  </a:cubicBezTo>
                  <a:lnTo>
                    <a:pt x="4513837" y="5461186"/>
                  </a:lnTo>
                  <a:cubicBezTo>
                    <a:pt x="4496593" y="5479101"/>
                    <a:pt x="4477894" y="5495560"/>
                    <a:pt x="4459531" y="5512580"/>
                  </a:cubicBezTo>
                  <a:lnTo>
                    <a:pt x="4404554" y="5563526"/>
                  </a:lnTo>
                  <a:cubicBezTo>
                    <a:pt x="4386527" y="5580770"/>
                    <a:pt x="4366932" y="5596670"/>
                    <a:pt x="4348009" y="5613017"/>
                  </a:cubicBezTo>
                  <a:lnTo>
                    <a:pt x="4290568" y="5661948"/>
                  </a:lnTo>
                  <a:lnTo>
                    <a:pt x="4276124" y="5674153"/>
                  </a:lnTo>
                  <a:lnTo>
                    <a:pt x="4261120" y="5685798"/>
                  </a:lnTo>
                  <a:lnTo>
                    <a:pt x="4231112" y="5708976"/>
                  </a:lnTo>
                  <a:lnTo>
                    <a:pt x="4170984" y="5755443"/>
                  </a:lnTo>
                  <a:cubicBezTo>
                    <a:pt x="4130227" y="5785563"/>
                    <a:pt x="4087790" y="5813892"/>
                    <a:pt x="4046025" y="5843228"/>
                  </a:cubicBezTo>
                  <a:cubicBezTo>
                    <a:pt x="4002917" y="5870437"/>
                    <a:pt x="3959248" y="5897309"/>
                    <a:pt x="3915356" y="5923735"/>
                  </a:cubicBezTo>
                  <a:cubicBezTo>
                    <a:pt x="3737659" y="6026299"/>
                    <a:pt x="3544847" y="6106022"/>
                    <a:pt x="3346323" y="6158872"/>
                  </a:cubicBezTo>
                  <a:cubicBezTo>
                    <a:pt x="3147800" y="6211946"/>
                    <a:pt x="2944462" y="6239714"/>
                    <a:pt x="2743476" y="6247328"/>
                  </a:cubicBezTo>
                  <a:lnTo>
                    <a:pt x="2668120" y="6249344"/>
                  </a:lnTo>
                  <a:lnTo>
                    <a:pt x="2630498" y="6250127"/>
                  </a:lnTo>
                  <a:lnTo>
                    <a:pt x="2592988" y="6249568"/>
                  </a:lnTo>
                  <a:lnTo>
                    <a:pt x="2518080" y="6247777"/>
                  </a:lnTo>
                  <a:cubicBezTo>
                    <a:pt x="2493110" y="6247105"/>
                    <a:pt x="2468365" y="6246881"/>
                    <a:pt x="2442948" y="6244529"/>
                  </a:cubicBezTo>
                  <a:cubicBezTo>
                    <a:pt x="2392337" y="6240722"/>
                    <a:pt x="2341950" y="6237699"/>
                    <a:pt x="2291676" y="6232213"/>
                  </a:cubicBezTo>
                  <a:lnTo>
                    <a:pt x="2141412" y="6212394"/>
                  </a:lnTo>
                  <a:lnTo>
                    <a:pt x="1992715" y="6184961"/>
                  </a:lnTo>
                  <a:cubicBezTo>
                    <a:pt x="1943561" y="6173988"/>
                    <a:pt x="1894630" y="6162231"/>
                    <a:pt x="1845811" y="6151034"/>
                  </a:cubicBezTo>
                  <a:cubicBezTo>
                    <a:pt x="1797215" y="6138829"/>
                    <a:pt x="1749180" y="6123938"/>
                    <a:pt x="1701033" y="6110724"/>
                  </a:cubicBezTo>
                  <a:cubicBezTo>
                    <a:pt x="1676847" y="6104566"/>
                    <a:pt x="1653334" y="6095833"/>
                    <a:pt x="1629484" y="6088219"/>
                  </a:cubicBezTo>
                  <a:lnTo>
                    <a:pt x="1558383" y="6064929"/>
                  </a:lnTo>
                  <a:cubicBezTo>
                    <a:pt x="1369713" y="6000210"/>
                    <a:pt x="1186978" y="5921271"/>
                    <a:pt x="1011968" y="5828896"/>
                  </a:cubicBezTo>
                  <a:cubicBezTo>
                    <a:pt x="837071" y="5736408"/>
                    <a:pt x="668556" y="5631940"/>
                    <a:pt x="511237" y="5512356"/>
                  </a:cubicBezTo>
                  <a:cubicBezTo>
                    <a:pt x="471152" y="5483468"/>
                    <a:pt x="433642" y="5451220"/>
                    <a:pt x="395572" y="5419757"/>
                  </a:cubicBezTo>
                  <a:cubicBezTo>
                    <a:pt x="356831" y="5388965"/>
                    <a:pt x="321112" y="5354926"/>
                    <a:pt x="284722" y="5321559"/>
                  </a:cubicBezTo>
                  <a:lnTo>
                    <a:pt x="257513" y="5296477"/>
                  </a:lnTo>
                  <a:lnTo>
                    <a:pt x="243853" y="5283937"/>
                  </a:lnTo>
                  <a:lnTo>
                    <a:pt x="230752" y="5270836"/>
                  </a:lnTo>
                  <a:lnTo>
                    <a:pt x="178574" y="5218322"/>
                  </a:lnTo>
                  <a:cubicBezTo>
                    <a:pt x="161331" y="5200631"/>
                    <a:pt x="143191" y="5183948"/>
                    <a:pt x="126508" y="5165584"/>
                  </a:cubicBezTo>
                  <a:lnTo>
                    <a:pt x="76345" y="5111167"/>
                  </a:lnTo>
                  <a:cubicBezTo>
                    <a:pt x="59774" y="5092916"/>
                    <a:pt x="42530" y="5075112"/>
                    <a:pt x="26407" y="5056413"/>
                  </a:cubicBezTo>
                  <a:lnTo>
                    <a:pt x="0" y="5024776"/>
                  </a:lnTo>
                  <a:lnTo>
                    <a:pt x="0" y="4492798"/>
                  </a:lnTo>
                  <a:lnTo>
                    <a:pt x="28534" y="4537879"/>
                  </a:lnTo>
                  <a:cubicBezTo>
                    <a:pt x="41299" y="4556130"/>
                    <a:pt x="54175" y="4574382"/>
                    <a:pt x="66604" y="4592745"/>
                  </a:cubicBezTo>
                  <a:lnTo>
                    <a:pt x="104114" y="4647834"/>
                  </a:lnTo>
                  <a:lnTo>
                    <a:pt x="143751" y="4701580"/>
                  </a:lnTo>
                  <a:cubicBezTo>
                    <a:pt x="156964" y="4719495"/>
                    <a:pt x="169728" y="4737746"/>
                    <a:pt x="182717" y="4755773"/>
                  </a:cubicBezTo>
                  <a:lnTo>
                    <a:pt x="223810" y="4808399"/>
                  </a:lnTo>
                  <a:lnTo>
                    <a:pt x="264679" y="4861249"/>
                  </a:lnTo>
                  <a:cubicBezTo>
                    <a:pt x="278563" y="4878717"/>
                    <a:pt x="293455" y="4895288"/>
                    <a:pt x="307788" y="4912420"/>
                  </a:cubicBezTo>
                  <a:lnTo>
                    <a:pt x="351232" y="4963254"/>
                  </a:lnTo>
                  <a:cubicBezTo>
                    <a:pt x="365788" y="4980162"/>
                    <a:pt x="381688" y="4995837"/>
                    <a:pt x="397028" y="5012185"/>
                  </a:cubicBezTo>
                  <a:lnTo>
                    <a:pt x="443496" y="5060444"/>
                  </a:lnTo>
                  <a:lnTo>
                    <a:pt x="455140" y="5072537"/>
                  </a:lnTo>
                  <a:lnTo>
                    <a:pt x="467345" y="5083958"/>
                  </a:lnTo>
                  <a:lnTo>
                    <a:pt x="491755" y="5106912"/>
                  </a:lnTo>
                  <a:lnTo>
                    <a:pt x="540686" y="5152819"/>
                  </a:lnTo>
                  <a:lnTo>
                    <a:pt x="552890" y="5164353"/>
                  </a:lnTo>
                  <a:lnTo>
                    <a:pt x="565655" y="5175214"/>
                  </a:lnTo>
                  <a:lnTo>
                    <a:pt x="591072" y="5197048"/>
                  </a:lnTo>
                  <a:cubicBezTo>
                    <a:pt x="624999" y="5226160"/>
                    <a:pt x="658366" y="5256056"/>
                    <a:pt x="694197" y="5283041"/>
                  </a:cubicBezTo>
                  <a:cubicBezTo>
                    <a:pt x="834272" y="5394675"/>
                    <a:pt x="985207" y="5493881"/>
                    <a:pt x="1146221" y="5573716"/>
                  </a:cubicBezTo>
                  <a:cubicBezTo>
                    <a:pt x="1307122" y="5653774"/>
                    <a:pt x="1476869" y="5715918"/>
                    <a:pt x="1650982" y="5758130"/>
                  </a:cubicBezTo>
                  <a:lnTo>
                    <a:pt x="1716485" y="5772798"/>
                  </a:lnTo>
                  <a:cubicBezTo>
                    <a:pt x="1738431" y="5777390"/>
                    <a:pt x="1759929" y="5783100"/>
                    <a:pt x="1782211" y="5786235"/>
                  </a:cubicBezTo>
                  <a:lnTo>
                    <a:pt x="1848386" y="5796984"/>
                  </a:lnTo>
                  <a:lnTo>
                    <a:pt x="1881417" y="5802359"/>
                  </a:lnTo>
                  <a:cubicBezTo>
                    <a:pt x="1892390" y="5804151"/>
                    <a:pt x="1903363" y="5806054"/>
                    <a:pt x="1914560" y="5807061"/>
                  </a:cubicBezTo>
                  <a:cubicBezTo>
                    <a:pt x="1959012" y="5811765"/>
                    <a:pt x="2003241" y="5817251"/>
                    <a:pt x="2047469" y="5821282"/>
                  </a:cubicBezTo>
                  <a:lnTo>
                    <a:pt x="2180601" y="5828896"/>
                  </a:lnTo>
                  <a:lnTo>
                    <a:pt x="2313622" y="5830463"/>
                  </a:lnTo>
                  <a:cubicBezTo>
                    <a:pt x="2335680" y="5830799"/>
                    <a:pt x="2357962" y="5829008"/>
                    <a:pt x="2380021" y="5828448"/>
                  </a:cubicBezTo>
                  <a:lnTo>
                    <a:pt x="2446195" y="5826433"/>
                  </a:lnTo>
                  <a:cubicBezTo>
                    <a:pt x="2468029" y="5826208"/>
                    <a:pt x="2490647" y="5824193"/>
                    <a:pt x="2513041" y="5822737"/>
                  </a:cubicBezTo>
                  <a:lnTo>
                    <a:pt x="2580111" y="5818258"/>
                  </a:lnTo>
                  <a:lnTo>
                    <a:pt x="2613590" y="5816355"/>
                  </a:lnTo>
                  <a:lnTo>
                    <a:pt x="2646845" y="5813108"/>
                  </a:lnTo>
                  <a:cubicBezTo>
                    <a:pt x="2669016" y="5810869"/>
                    <a:pt x="2691074" y="5808741"/>
                    <a:pt x="2713244" y="5806838"/>
                  </a:cubicBezTo>
                  <a:cubicBezTo>
                    <a:pt x="2889933" y="5789371"/>
                    <a:pt x="3062815" y="5762050"/>
                    <a:pt x="3230882" y="5721292"/>
                  </a:cubicBezTo>
                  <a:cubicBezTo>
                    <a:pt x="3398837" y="5680423"/>
                    <a:pt x="3562426" y="5626902"/>
                    <a:pt x="3720416" y="5556472"/>
                  </a:cubicBezTo>
                  <a:cubicBezTo>
                    <a:pt x="3759381" y="5537997"/>
                    <a:pt x="3798347" y="5518962"/>
                    <a:pt x="3837425" y="5499927"/>
                  </a:cubicBezTo>
                  <a:cubicBezTo>
                    <a:pt x="3875271" y="5478765"/>
                    <a:pt x="3913900" y="5458610"/>
                    <a:pt x="3951634" y="5436552"/>
                  </a:cubicBezTo>
                  <a:lnTo>
                    <a:pt x="4007284" y="5401841"/>
                  </a:lnTo>
                  <a:lnTo>
                    <a:pt x="4035164" y="5384374"/>
                  </a:lnTo>
                  <a:lnTo>
                    <a:pt x="4049049" y="5375640"/>
                  </a:lnTo>
                  <a:lnTo>
                    <a:pt x="4062485" y="5366123"/>
                  </a:lnTo>
                  <a:lnTo>
                    <a:pt x="4116567" y="5328277"/>
                  </a:lnTo>
                  <a:cubicBezTo>
                    <a:pt x="4134594" y="5315624"/>
                    <a:pt x="4152957" y="5303420"/>
                    <a:pt x="4169976" y="5289199"/>
                  </a:cubicBezTo>
                  <a:lnTo>
                    <a:pt x="4222042" y="5247994"/>
                  </a:lnTo>
                  <a:cubicBezTo>
                    <a:pt x="4239398" y="5234222"/>
                    <a:pt x="4256865" y="5220562"/>
                    <a:pt x="4273213" y="5205558"/>
                  </a:cubicBezTo>
                  <a:lnTo>
                    <a:pt x="4323151" y="5161329"/>
                  </a:lnTo>
                  <a:cubicBezTo>
                    <a:pt x="4339611" y="5146437"/>
                    <a:pt x="4356631" y="5131881"/>
                    <a:pt x="4371971" y="5116093"/>
                  </a:cubicBezTo>
                  <a:cubicBezTo>
                    <a:pt x="4435457" y="5054398"/>
                    <a:pt x="4496258" y="4991135"/>
                    <a:pt x="4546868" y="4924400"/>
                  </a:cubicBezTo>
                  <a:cubicBezTo>
                    <a:pt x="4600054" y="4858450"/>
                    <a:pt x="4640699" y="4788916"/>
                    <a:pt x="4675634" y="4715352"/>
                  </a:cubicBezTo>
                  <a:lnTo>
                    <a:pt x="4700155" y="4659255"/>
                  </a:lnTo>
                  <a:lnTo>
                    <a:pt x="4721206" y="4600135"/>
                  </a:lnTo>
                  <a:cubicBezTo>
                    <a:pt x="4728707" y="4580988"/>
                    <a:pt x="4733970" y="4559266"/>
                    <a:pt x="4740465" y="4538887"/>
                  </a:cubicBezTo>
                  <a:cubicBezTo>
                    <a:pt x="4746623" y="4518061"/>
                    <a:pt x="4753005" y="4497906"/>
                    <a:pt x="4758492" y="4475848"/>
                  </a:cubicBezTo>
                  <a:cubicBezTo>
                    <a:pt x="4803168" y="4303637"/>
                    <a:pt x="4840902" y="4115080"/>
                    <a:pt x="4891288" y="3930329"/>
                  </a:cubicBezTo>
                  <a:cubicBezTo>
                    <a:pt x="4940891" y="3744906"/>
                    <a:pt x="5000235" y="3562059"/>
                    <a:pt x="5066298" y="3382235"/>
                  </a:cubicBezTo>
                  <a:cubicBezTo>
                    <a:pt x="5124186" y="3226932"/>
                    <a:pt x="5154530" y="3064015"/>
                    <a:pt x="5156994" y="2898635"/>
                  </a:cubicBezTo>
                  <a:cubicBezTo>
                    <a:pt x="5159681" y="2733255"/>
                    <a:pt x="5132920" y="2565636"/>
                    <a:pt x="5083317" y="2402047"/>
                  </a:cubicBezTo>
                  <a:cubicBezTo>
                    <a:pt x="5033938" y="2238123"/>
                    <a:pt x="4960150" y="2079013"/>
                    <a:pt x="4871022" y="1926958"/>
                  </a:cubicBezTo>
                  <a:cubicBezTo>
                    <a:pt x="4826570" y="1850818"/>
                    <a:pt x="4777415" y="1776918"/>
                    <a:pt x="4727028" y="1703577"/>
                  </a:cubicBezTo>
                  <a:cubicBezTo>
                    <a:pt x="4676418" y="1630349"/>
                    <a:pt x="4622784" y="1558464"/>
                    <a:pt x="4563776" y="1490834"/>
                  </a:cubicBezTo>
                  <a:cubicBezTo>
                    <a:pt x="4503647" y="1423764"/>
                    <a:pt x="4439041" y="1359157"/>
                    <a:pt x="4370291" y="1300596"/>
                  </a:cubicBezTo>
                  <a:cubicBezTo>
                    <a:pt x="4336812" y="1270141"/>
                    <a:pt x="4301541" y="1242148"/>
                    <a:pt x="4266046" y="1214491"/>
                  </a:cubicBezTo>
                  <a:cubicBezTo>
                    <a:pt x="4248355" y="1200607"/>
                    <a:pt x="4230776" y="1186611"/>
                    <a:pt x="4212973" y="1173062"/>
                  </a:cubicBezTo>
                  <a:cubicBezTo>
                    <a:pt x="4194722" y="1160074"/>
                    <a:pt x="4176359" y="1147197"/>
                    <a:pt x="4157995" y="1134545"/>
                  </a:cubicBezTo>
                  <a:cubicBezTo>
                    <a:pt x="4011426" y="1031980"/>
                    <a:pt x="3855004" y="948562"/>
                    <a:pt x="3697126" y="881044"/>
                  </a:cubicBezTo>
                  <a:lnTo>
                    <a:pt x="3637670" y="856747"/>
                  </a:lnTo>
                  <a:lnTo>
                    <a:pt x="3608222" y="844318"/>
                  </a:lnTo>
                  <a:cubicBezTo>
                    <a:pt x="3598480" y="840063"/>
                    <a:pt x="3588179" y="837040"/>
                    <a:pt x="3578214" y="833457"/>
                  </a:cubicBezTo>
                  <a:lnTo>
                    <a:pt x="3518309" y="812294"/>
                  </a:lnTo>
                  <a:cubicBezTo>
                    <a:pt x="3513383" y="810503"/>
                    <a:pt x="3508344" y="808823"/>
                    <a:pt x="3503417" y="806920"/>
                  </a:cubicBezTo>
                  <a:cubicBezTo>
                    <a:pt x="3498603" y="804792"/>
                    <a:pt x="3494236" y="801993"/>
                    <a:pt x="3489533" y="799642"/>
                  </a:cubicBezTo>
                  <a:cubicBezTo>
                    <a:pt x="3480240" y="794827"/>
                    <a:pt x="3470498" y="791020"/>
                    <a:pt x="3460869" y="787101"/>
                  </a:cubicBezTo>
                  <a:lnTo>
                    <a:pt x="3402980" y="763475"/>
                  </a:lnTo>
                  <a:lnTo>
                    <a:pt x="3374092" y="751606"/>
                  </a:lnTo>
                  <a:cubicBezTo>
                    <a:pt x="3364462" y="747688"/>
                    <a:pt x="3354945" y="743433"/>
                    <a:pt x="3344980" y="740409"/>
                  </a:cubicBezTo>
                  <a:lnTo>
                    <a:pt x="3226627" y="700772"/>
                  </a:lnTo>
                  <a:cubicBezTo>
                    <a:pt x="3067405" y="652849"/>
                    <a:pt x="2902697" y="625192"/>
                    <a:pt x="2735750" y="614667"/>
                  </a:cubicBezTo>
                  <a:cubicBezTo>
                    <a:pt x="2714811" y="613435"/>
                    <a:pt x="2694209" y="610860"/>
                    <a:pt x="2673158" y="610412"/>
                  </a:cubicBezTo>
                  <a:lnTo>
                    <a:pt x="2610119" y="609628"/>
                  </a:lnTo>
                  <a:lnTo>
                    <a:pt x="2547080" y="608620"/>
                  </a:lnTo>
                  <a:cubicBezTo>
                    <a:pt x="2536443" y="608173"/>
                    <a:pt x="2526365" y="608397"/>
                    <a:pt x="2516400" y="608844"/>
                  </a:cubicBezTo>
                  <a:lnTo>
                    <a:pt x="2486280" y="609740"/>
                  </a:lnTo>
                  <a:cubicBezTo>
                    <a:pt x="2466125" y="609852"/>
                    <a:pt x="2446307" y="611868"/>
                    <a:pt x="2426376" y="613099"/>
                  </a:cubicBezTo>
                  <a:cubicBezTo>
                    <a:pt x="2406333" y="613995"/>
                    <a:pt x="2386627" y="616458"/>
                    <a:pt x="2366920" y="618474"/>
                  </a:cubicBezTo>
                  <a:cubicBezTo>
                    <a:pt x="2357066" y="619482"/>
                    <a:pt x="2347101" y="620153"/>
                    <a:pt x="2337248" y="621497"/>
                  </a:cubicBezTo>
                  <a:lnTo>
                    <a:pt x="2307800" y="625528"/>
                  </a:lnTo>
                  <a:lnTo>
                    <a:pt x="2278351" y="629559"/>
                  </a:lnTo>
                  <a:lnTo>
                    <a:pt x="2249127" y="634710"/>
                  </a:lnTo>
                  <a:cubicBezTo>
                    <a:pt x="2093377" y="661918"/>
                    <a:pt x="1942329" y="710849"/>
                    <a:pt x="1796096" y="781726"/>
                  </a:cubicBezTo>
                  <a:cubicBezTo>
                    <a:pt x="1649751" y="852268"/>
                    <a:pt x="1508892" y="944307"/>
                    <a:pt x="1370833" y="1048663"/>
                  </a:cubicBezTo>
                  <a:cubicBezTo>
                    <a:pt x="1232774" y="1153244"/>
                    <a:pt x="1097290" y="1269917"/>
                    <a:pt x="959790" y="1390844"/>
                  </a:cubicBezTo>
                  <a:lnTo>
                    <a:pt x="749062" y="1577611"/>
                  </a:lnTo>
                  <a:cubicBezTo>
                    <a:pt x="674602" y="1642329"/>
                    <a:pt x="599806" y="1704137"/>
                    <a:pt x="524786" y="1763145"/>
                  </a:cubicBezTo>
                  <a:cubicBezTo>
                    <a:pt x="374858" y="1881498"/>
                    <a:pt x="223810" y="1987422"/>
                    <a:pt x="84071" y="2098496"/>
                  </a:cubicBezTo>
                  <a:lnTo>
                    <a:pt x="0" y="2168094"/>
                  </a:lnTo>
                  <a:lnTo>
                    <a:pt x="0" y="1576676"/>
                  </a:lnTo>
                  <a:lnTo>
                    <a:pt x="174655" y="1387597"/>
                  </a:lnTo>
                  <a:cubicBezTo>
                    <a:pt x="238926" y="1320079"/>
                    <a:pt x="302749" y="1254577"/>
                    <a:pt x="363661" y="1188626"/>
                  </a:cubicBezTo>
                  <a:lnTo>
                    <a:pt x="458052" y="1086397"/>
                  </a:lnTo>
                  <a:cubicBezTo>
                    <a:pt x="490635" y="1051351"/>
                    <a:pt x="523666" y="1016416"/>
                    <a:pt x="557257" y="981593"/>
                  </a:cubicBezTo>
                  <a:cubicBezTo>
                    <a:pt x="691510" y="842414"/>
                    <a:pt x="835055" y="705699"/>
                    <a:pt x="994165" y="578389"/>
                  </a:cubicBezTo>
                  <a:cubicBezTo>
                    <a:pt x="1152939" y="451190"/>
                    <a:pt x="1328060" y="333398"/>
                    <a:pt x="1520873" y="237215"/>
                  </a:cubicBezTo>
                  <a:cubicBezTo>
                    <a:pt x="1713238" y="141033"/>
                    <a:pt x="1924302" y="68028"/>
                    <a:pt x="2141748" y="31190"/>
                  </a:cubicBezTo>
                  <a:lnTo>
                    <a:pt x="2182505" y="24360"/>
                  </a:lnTo>
                  <a:cubicBezTo>
                    <a:pt x="2196165" y="22344"/>
                    <a:pt x="2209826" y="20665"/>
                    <a:pt x="2223374" y="18873"/>
                  </a:cubicBezTo>
                  <a:lnTo>
                    <a:pt x="2264355" y="13611"/>
                  </a:lnTo>
                  <a:cubicBezTo>
                    <a:pt x="2278015" y="11931"/>
                    <a:pt x="2291676" y="10924"/>
                    <a:pt x="2305336" y="9580"/>
                  </a:cubicBezTo>
                  <a:cubicBezTo>
                    <a:pt x="2332657" y="7229"/>
                    <a:pt x="2360090" y="4653"/>
                    <a:pt x="2387410" y="3645"/>
                  </a:cubicBezTo>
                  <a:cubicBezTo>
                    <a:pt x="2414731" y="2414"/>
                    <a:pt x="2442164" y="510"/>
                    <a:pt x="2469373" y="622"/>
                  </a:cubicBezTo>
                  <a:close/>
                </a:path>
              </a:pathLst>
            </a:custGeom>
            <a:gradFill>
              <a:gsLst>
                <a:gs pos="37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67C4629D-4AB7-48D4-A61B-1AE1837A78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176241"/>
              <a:ext cx="5646908" cy="6130481"/>
            </a:xfrm>
            <a:custGeom>
              <a:avLst/>
              <a:gdLst>
                <a:gd name="connsiteX0" fmla="*/ 2616837 w 5646908"/>
                <a:gd name="connsiteY0" fmla="*/ 0 h 6130481"/>
                <a:gd name="connsiteX1" fmla="*/ 4918721 w 5646908"/>
                <a:gd name="connsiteY1" fmla="*/ 1134258 h 6130481"/>
                <a:gd name="connsiteX2" fmla="*/ 5539036 w 5646908"/>
                <a:gd name="connsiteY2" fmla="*/ 3362353 h 6130481"/>
                <a:gd name="connsiteX3" fmla="*/ 4712024 w 5646908"/>
                <a:gd name="connsiteY3" fmla="*/ 5293280 h 6130481"/>
                <a:gd name="connsiteX4" fmla="*/ 2547864 w 5646908"/>
                <a:gd name="connsiteY4" fmla="*/ 6130481 h 6130481"/>
                <a:gd name="connsiteX5" fmla="*/ 263223 w 5646908"/>
                <a:gd name="connsiteY5" fmla="*/ 5212325 h 6130481"/>
                <a:gd name="connsiteX6" fmla="*/ 49974 w 5646908"/>
                <a:gd name="connsiteY6" fmla="*/ 4985345 h 6130481"/>
                <a:gd name="connsiteX7" fmla="*/ 0 w 5646908"/>
                <a:gd name="connsiteY7" fmla="*/ 4920618 h 6130481"/>
                <a:gd name="connsiteX8" fmla="*/ 0 w 5646908"/>
                <a:gd name="connsiteY8" fmla="*/ 3760303 h 6130481"/>
                <a:gd name="connsiteX9" fmla="*/ 80488 w 5646908"/>
                <a:gd name="connsiteY9" fmla="*/ 3974159 h 6130481"/>
                <a:gd name="connsiteX10" fmla="*/ 664748 w 5646908"/>
                <a:gd name="connsiteY10" fmla="*/ 4813600 h 6130481"/>
                <a:gd name="connsiteX11" fmla="*/ 2548087 w 5646908"/>
                <a:gd name="connsiteY11" fmla="*/ 5570406 h 6130481"/>
                <a:gd name="connsiteX12" fmla="*/ 3536561 w 5646908"/>
                <a:gd name="connsiteY12" fmla="*/ 5407153 h 6130481"/>
                <a:gd name="connsiteX13" fmla="*/ 4308035 w 5646908"/>
                <a:gd name="connsiteY13" fmla="*/ 4897241 h 6130481"/>
                <a:gd name="connsiteX14" fmla="*/ 4569038 w 5646908"/>
                <a:gd name="connsiteY14" fmla="*/ 4564802 h 6130481"/>
                <a:gd name="connsiteX15" fmla="*/ 4699147 w 5646908"/>
                <a:gd name="connsiteY15" fmla="*/ 4149952 h 6130481"/>
                <a:gd name="connsiteX16" fmla="*/ 5003034 w 5646908"/>
                <a:gd name="connsiteY16" fmla="*/ 3168421 h 6130481"/>
                <a:gd name="connsiteX17" fmla="*/ 4994189 w 5646908"/>
                <a:gd name="connsiteY17" fmla="*/ 2321590 h 6130481"/>
                <a:gd name="connsiteX18" fmla="*/ 4487860 w 5646908"/>
                <a:gd name="connsiteY18" fmla="*/ 1501856 h 6130481"/>
                <a:gd name="connsiteX19" fmla="*/ 3640469 w 5646908"/>
                <a:gd name="connsiteY19" fmla="*/ 808425 h 6130481"/>
                <a:gd name="connsiteX20" fmla="*/ 2616837 w 5646908"/>
                <a:gd name="connsiteY20" fmla="*/ 559851 h 6130481"/>
                <a:gd name="connsiteX21" fmla="*/ 1762952 w 5646908"/>
                <a:gd name="connsiteY21" fmla="*/ 812008 h 6130481"/>
                <a:gd name="connsiteX22" fmla="*/ 939635 w 5646908"/>
                <a:gd name="connsiteY22" fmla="*/ 1502976 h 6130481"/>
                <a:gd name="connsiteX23" fmla="*/ 585250 w 5646908"/>
                <a:gd name="connsiteY23" fmla="*/ 1831049 h 6130481"/>
                <a:gd name="connsiteX24" fmla="*/ 40403 w 5646908"/>
                <a:gd name="connsiteY24" fmla="*/ 2389556 h 6130481"/>
                <a:gd name="connsiteX25" fmla="*/ 0 w 5646908"/>
                <a:gd name="connsiteY25" fmla="*/ 2456747 h 6130481"/>
                <a:gd name="connsiteX26" fmla="*/ 0 w 5646908"/>
                <a:gd name="connsiteY26" fmla="*/ 1601114 h 6130481"/>
                <a:gd name="connsiteX27" fmla="*/ 93200 w 5646908"/>
                <a:gd name="connsiteY27" fmla="*/ 1513741 h 6130481"/>
                <a:gd name="connsiteX28" fmla="*/ 535423 w 5646908"/>
                <a:gd name="connsiteY28" fmla="*/ 1107273 h 6130481"/>
                <a:gd name="connsiteX29" fmla="*/ 2616837 w 5646908"/>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646908" h="6130481">
                  <a:moveTo>
                    <a:pt x="2616837" y="0"/>
                  </a:moveTo>
                  <a:cubicBezTo>
                    <a:pt x="3596241" y="0"/>
                    <a:pt x="4322479" y="463445"/>
                    <a:pt x="4918721" y="1134258"/>
                  </a:cubicBezTo>
                  <a:cubicBezTo>
                    <a:pt x="5416317" y="1694109"/>
                    <a:pt x="5857703" y="2516643"/>
                    <a:pt x="5539036" y="3362353"/>
                  </a:cubicBezTo>
                  <a:cubicBezTo>
                    <a:pt x="5111758" y="4496612"/>
                    <a:pt x="5300763" y="4716633"/>
                    <a:pt x="4712024" y="5293280"/>
                  </a:cubicBezTo>
                  <a:cubicBezTo>
                    <a:pt x="4123284" y="5869926"/>
                    <a:pt x="3446201" y="6130481"/>
                    <a:pt x="2547864" y="6130481"/>
                  </a:cubicBezTo>
                  <a:cubicBezTo>
                    <a:pt x="1657476" y="6130481"/>
                    <a:pt x="850619" y="5780127"/>
                    <a:pt x="263223" y="5212325"/>
                  </a:cubicBezTo>
                  <a:cubicBezTo>
                    <a:pt x="188497" y="5140091"/>
                    <a:pt x="117321" y="5064339"/>
                    <a:pt x="49974" y="4985345"/>
                  </a:cubicBezTo>
                  <a:lnTo>
                    <a:pt x="0" y="4920618"/>
                  </a:lnTo>
                  <a:lnTo>
                    <a:pt x="0" y="3760303"/>
                  </a:lnTo>
                  <a:lnTo>
                    <a:pt x="80488" y="3974159"/>
                  </a:lnTo>
                  <a:cubicBezTo>
                    <a:pt x="217875" y="4289243"/>
                    <a:pt x="414383" y="4571632"/>
                    <a:pt x="664748" y="4813600"/>
                  </a:cubicBezTo>
                  <a:cubicBezTo>
                    <a:pt x="1169734" y="5301566"/>
                    <a:pt x="1838644" y="5570406"/>
                    <a:pt x="2548087" y="5570406"/>
                  </a:cubicBezTo>
                  <a:cubicBezTo>
                    <a:pt x="2928786" y="5570406"/>
                    <a:pt x="3252156" y="5516996"/>
                    <a:pt x="3536561" y="5407153"/>
                  </a:cubicBezTo>
                  <a:cubicBezTo>
                    <a:pt x="3815366" y="5299438"/>
                    <a:pt x="4067747" y="5132603"/>
                    <a:pt x="4308035" y="4897241"/>
                  </a:cubicBezTo>
                  <a:cubicBezTo>
                    <a:pt x="4475095" y="4733653"/>
                    <a:pt x="4533767" y="4637358"/>
                    <a:pt x="4569038" y="4564802"/>
                  </a:cubicBezTo>
                  <a:cubicBezTo>
                    <a:pt x="4619313" y="4461453"/>
                    <a:pt x="4652792" y="4330784"/>
                    <a:pt x="4699147" y="4149952"/>
                  </a:cubicBezTo>
                  <a:cubicBezTo>
                    <a:pt x="4758491" y="3918846"/>
                    <a:pt x="4839558" y="3602194"/>
                    <a:pt x="5003034" y="3168421"/>
                  </a:cubicBezTo>
                  <a:cubicBezTo>
                    <a:pt x="5103024" y="2902940"/>
                    <a:pt x="5100112" y="2626037"/>
                    <a:pt x="4994189" y="2321590"/>
                  </a:cubicBezTo>
                  <a:cubicBezTo>
                    <a:pt x="4900470" y="2052526"/>
                    <a:pt x="4725460" y="1769129"/>
                    <a:pt x="4487860" y="1501856"/>
                  </a:cubicBezTo>
                  <a:cubicBezTo>
                    <a:pt x="4210285" y="1189683"/>
                    <a:pt x="3933047" y="962832"/>
                    <a:pt x="3640469" y="808425"/>
                  </a:cubicBezTo>
                  <a:cubicBezTo>
                    <a:pt x="3323369" y="641141"/>
                    <a:pt x="2988578" y="559851"/>
                    <a:pt x="2616837" y="559851"/>
                  </a:cubicBezTo>
                  <a:cubicBezTo>
                    <a:pt x="2315413" y="559851"/>
                    <a:pt x="2044110" y="640134"/>
                    <a:pt x="1762952" y="812008"/>
                  </a:cubicBezTo>
                  <a:cubicBezTo>
                    <a:pt x="1472838" y="989593"/>
                    <a:pt x="1197167" y="1250707"/>
                    <a:pt x="939635" y="1502976"/>
                  </a:cubicBezTo>
                  <a:cubicBezTo>
                    <a:pt x="819379" y="1620769"/>
                    <a:pt x="700355" y="1727700"/>
                    <a:pt x="585250" y="1831049"/>
                  </a:cubicBezTo>
                  <a:cubicBezTo>
                    <a:pt x="362317" y="2031140"/>
                    <a:pt x="169840" y="2204022"/>
                    <a:pt x="40403" y="2389556"/>
                  </a:cubicBezTo>
                  <a:lnTo>
                    <a:pt x="0" y="2456747"/>
                  </a:lnTo>
                  <a:lnTo>
                    <a:pt x="0" y="1601114"/>
                  </a:lnTo>
                  <a:lnTo>
                    <a:pt x="93200" y="1513741"/>
                  </a:lnTo>
                  <a:cubicBezTo>
                    <a:pt x="237107" y="1383294"/>
                    <a:pt x="388238" y="1251435"/>
                    <a:pt x="535423" y="1107273"/>
                  </a:cubicBezTo>
                  <a:cubicBezTo>
                    <a:pt x="1124050" y="530627"/>
                    <a:pt x="1718500" y="0"/>
                    <a:pt x="2616837" y="0"/>
                  </a:cubicBezTo>
                  <a:close/>
                </a:path>
              </a:pathLst>
            </a:custGeom>
            <a:gradFill>
              <a:gsLst>
                <a:gs pos="2000">
                  <a:schemeClr val="bg1">
                    <a:alpha val="10000"/>
                  </a:schemeClr>
                </a:gs>
                <a:gs pos="54000">
                  <a:schemeClr val="accent6">
                    <a:alpha val="10000"/>
                  </a:schemeClr>
                </a:gs>
                <a:gs pos="100000">
                  <a:schemeClr val="bg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D1E30050-9FC4-4CC7-8C0B-BF5EFD106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176241"/>
              <a:ext cx="5517522" cy="6130481"/>
            </a:xfrm>
            <a:custGeom>
              <a:avLst/>
              <a:gdLst>
                <a:gd name="connsiteX0" fmla="*/ 2549095 w 5517522"/>
                <a:gd name="connsiteY0" fmla="*/ 0 h 6130481"/>
                <a:gd name="connsiteX1" fmla="*/ 4804175 w 5517522"/>
                <a:gd name="connsiteY1" fmla="*/ 1134258 h 6130481"/>
                <a:gd name="connsiteX2" fmla="*/ 5411838 w 5517522"/>
                <a:gd name="connsiteY2" fmla="*/ 3362353 h 6130481"/>
                <a:gd name="connsiteX3" fmla="*/ 4601621 w 5517522"/>
                <a:gd name="connsiteY3" fmla="*/ 5293280 h 6130481"/>
                <a:gd name="connsiteX4" fmla="*/ 2481577 w 5517522"/>
                <a:gd name="connsiteY4" fmla="*/ 6130481 h 6130481"/>
                <a:gd name="connsiteX5" fmla="*/ 243517 w 5517522"/>
                <a:gd name="connsiteY5" fmla="*/ 5212325 h 6130481"/>
                <a:gd name="connsiteX6" fmla="*/ 34587 w 5517522"/>
                <a:gd name="connsiteY6" fmla="*/ 4985345 h 6130481"/>
                <a:gd name="connsiteX7" fmla="*/ 0 w 5517522"/>
                <a:gd name="connsiteY7" fmla="*/ 4939620 h 6130481"/>
                <a:gd name="connsiteX8" fmla="*/ 0 w 5517522"/>
                <a:gd name="connsiteY8" fmla="*/ 3335329 h 6130481"/>
                <a:gd name="connsiteX9" fmla="*/ 17141 w 5517522"/>
                <a:gd name="connsiteY9" fmla="*/ 3448738 h 6130481"/>
                <a:gd name="connsiteX10" fmla="*/ 167489 w 5517522"/>
                <a:gd name="connsiteY10" fmla="*/ 3930490 h 6130481"/>
                <a:gd name="connsiteX11" fmla="*/ 715471 w 5517522"/>
                <a:gd name="connsiteY11" fmla="*/ 4734212 h 6130481"/>
                <a:gd name="connsiteX12" fmla="*/ 2481689 w 5517522"/>
                <a:gd name="connsiteY12" fmla="*/ 5458772 h 6130481"/>
                <a:gd name="connsiteX13" fmla="*/ 4126644 w 5517522"/>
                <a:gd name="connsiteY13" fmla="*/ 4818302 h 6130481"/>
                <a:gd name="connsiteX14" fmla="*/ 4360437 w 5517522"/>
                <a:gd name="connsiteY14" fmla="*/ 4516766 h 6130481"/>
                <a:gd name="connsiteX15" fmla="*/ 4480357 w 5517522"/>
                <a:gd name="connsiteY15" fmla="*/ 4122855 h 6130481"/>
                <a:gd name="connsiteX16" fmla="*/ 4781557 w 5517522"/>
                <a:gd name="connsiteY16" fmla="*/ 3129791 h 6130481"/>
                <a:gd name="connsiteX17" fmla="*/ 4771928 w 5517522"/>
                <a:gd name="connsiteY17" fmla="*/ 2357869 h 6130481"/>
                <a:gd name="connsiteX18" fmla="*/ 4297510 w 5517522"/>
                <a:gd name="connsiteY18" fmla="*/ 1575533 h 6130481"/>
                <a:gd name="connsiteX19" fmla="*/ 3498715 w 5517522"/>
                <a:gd name="connsiteY19" fmla="*/ 907071 h 6130481"/>
                <a:gd name="connsiteX20" fmla="*/ 2549095 w 5517522"/>
                <a:gd name="connsiteY20" fmla="*/ 671821 h 6130481"/>
                <a:gd name="connsiteX21" fmla="*/ 985319 w 5517522"/>
                <a:gd name="connsiteY21" fmla="*/ 1582475 h 6130481"/>
                <a:gd name="connsiteX22" fmla="*/ 634628 w 5517522"/>
                <a:gd name="connsiteY22" fmla="*/ 1913907 h 6130481"/>
                <a:gd name="connsiteX23" fmla="*/ 117662 w 5517522"/>
                <a:gd name="connsiteY23" fmla="*/ 2453044 h 6130481"/>
                <a:gd name="connsiteX24" fmla="*/ 2515 w 5517522"/>
                <a:gd name="connsiteY24" fmla="*/ 2685494 h 6130481"/>
                <a:gd name="connsiteX25" fmla="*/ 0 w 5517522"/>
                <a:gd name="connsiteY25" fmla="*/ 2696965 h 6130481"/>
                <a:gd name="connsiteX26" fmla="*/ 0 w 5517522"/>
                <a:gd name="connsiteY26" fmla="*/ 1587383 h 6130481"/>
                <a:gd name="connsiteX27" fmla="*/ 76951 w 5517522"/>
                <a:gd name="connsiteY27" fmla="*/ 1513741 h 6130481"/>
                <a:gd name="connsiteX28" fmla="*/ 510118 w 5517522"/>
                <a:gd name="connsiteY28" fmla="*/ 1107273 h 6130481"/>
                <a:gd name="connsiteX29" fmla="*/ 2549095 w 5517522"/>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517522" h="6130481">
                  <a:moveTo>
                    <a:pt x="2549095" y="0"/>
                  </a:moveTo>
                  <a:cubicBezTo>
                    <a:pt x="3508568" y="0"/>
                    <a:pt x="4219915" y="463445"/>
                    <a:pt x="4804175" y="1134258"/>
                  </a:cubicBezTo>
                  <a:cubicBezTo>
                    <a:pt x="5291694" y="1694109"/>
                    <a:pt x="5724011" y="2516643"/>
                    <a:pt x="5411838" y="3362353"/>
                  </a:cubicBezTo>
                  <a:cubicBezTo>
                    <a:pt x="4993181" y="4496612"/>
                    <a:pt x="5178268" y="4716633"/>
                    <a:pt x="4601621" y="5293280"/>
                  </a:cubicBezTo>
                  <a:cubicBezTo>
                    <a:pt x="4024863" y="5869926"/>
                    <a:pt x="3361551" y="6130481"/>
                    <a:pt x="2481577" y="6130481"/>
                  </a:cubicBezTo>
                  <a:cubicBezTo>
                    <a:pt x="1609329" y="6130481"/>
                    <a:pt x="818932" y="5780127"/>
                    <a:pt x="243517" y="5212325"/>
                  </a:cubicBezTo>
                  <a:cubicBezTo>
                    <a:pt x="170302" y="5140091"/>
                    <a:pt x="100568" y="5064339"/>
                    <a:pt x="34587" y="4985345"/>
                  </a:cubicBezTo>
                  <a:lnTo>
                    <a:pt x="0" y="4939620"/>
                  </a:lnTo>
                  <a:lnTo>
                    <a:pt x="0" y="3335329"/>
                  </a:lnTo>
                  <a:lnTo>
                    <a:pt x="17141" y="3448738"/>
                  </a:lnTo>
                  <a:cubicBezTo>
                    <a:pt x="50676" y="3613558"/>
                    <a:pt x="100867" y="3774516"/>
                    <a:pt x="167489" y="3930490"/>
                  </a:cubicBezTo>
                  <a:cubicBezTo>
                    <a:pt x="296255" y="4232138"/>
                    <a:pt x="480670" y="4502546"/>
                    <a:pt x="715471" y="4734212"/>
                  </a:cubicBezTo>
                  <a:cubicBezTo>
                    <a:pt x="1188993" y="5201464"/>
                    <a:pt x="1816250" y="5458772"/>
                    <a:pt x="2481689" y="5458772"/>
                  </a:cubicBezTo>
                  <a:cubicBezTo>
                    <a:pt x="3185758" y="5458772"/>
                    <a:pt x="3677755" y="5267191"/>
                    <a:pt x="4126644" y="4818302"/>
                  </a:cubicBezTo>
                  <a:cubicBezTo>
                    <a:pt x="4278363" y="4666583"/>
                    <a:pt x="4329982" y="4580701"/>
                    <a:pt x="4360437" y="4516766"/>
                  </a:cubicBezTo>
                  <a:cubicBezTo>
                    <a:pt x="4404890" y="4423495"/>
                    <a:pt x="4436577" y="4297417"/>
                    <a:pt x="4480357" y="4122855"/>
                  </a:cubicBezTo>
                  <a:cubicBezTo>
                    <a:pt x="4539030" y="3889285"/>
                    <a:pt x="4619425" y="3569275"/>
                    <a:pt x="4781557" y="3129791"/>
                  </a:cubicBezTo>
                  <a:cubicBezTo>
                    <a:pt x="4870238" y="2889503"/>
                    <a:pt x="4867103" y="2637010"/>
                    <a:pt x="4771928" y="2357869"/>
                  </a:cubicBezTo>
                  <a:cubicBezTo>
                    <a:pt x="4684815" y="2102465"/>
                    <a:pt x="4520779" y="1831945"/>
                    <a:pt x="4297510" y="1575533"/>
                  </a:cubicBezTo>
                  <a:cubicBezTo>
                    <a:pt x="4034492" y="1273549"/>
                    <a:pt x="3773266" y="1054983"/>
                    <a:pt x="3498715" y="907071"/>
                  </a:cubicBezTo>
                  <a:cubicBezTo>
                    <a:pt x="3204905" y="748745"/>
                    <a:pt x="2894187" y="671821"/>
                    <a:pt x="2549095" y="671821"/>
                  </a:cubicBezTo>
                  <a:cubicBezTo>
                    <a:pt x="1942553" y="671821"/>
                    <a:pt x="1518298" y="1049273"/>
                    <a:pt x="985319" y="1582475"/>
                  </a:cubicBezTo>
                  <a:cubicBezTo>
                    <a:pt x="865735" y="1702059"/>
                    <a:pt x="748278" y="1809774"/>
                    <a:pt x="634628" y="1913907"/>
                  </a:cubicBezTo>
                  <a:cubicBezTo>
                    <a:pt x="421325" y="2109407"/>
                    <a:pt x="237134" y="2278146"/>
                    <a:pt x="117662" y="2453044"/>
                  </a:cubicBezTo>
                  <a:cubicBezTo>
                    <a:pt x="64756" y="2530415"/>
                    <a:pt x="27022" y="2605799"/>
                    <a:pt x="2515" y="2685494"/>
                  </a:cubicBezTo>
                  <a:lnTo>
                    <a:pt x="0" y="2696965"/>
                  </a:lnTo>
                  <a:lnTo>
                    <a:pt x="0" y="1587383"/>
                  </a:lnTo>
                  <a:lnTo>
                    <a:pt x="76951" y="1513741"/>
                  </a:lnTo>
                  <a:cubicBezTo>
                    <a:pt x="217918" y="1383294"/>
                    <a:pt x="365956" y="1251435"/>
                    <a:pt x="510118" y="1107273"/>
                  </a:cubicBezTo>
                  <a:cubicBezTo>
                    <a:pt x="1086764" y="530627"/>
                    <a:pt x="1669121" y="0"/>
                    <a:pt x="25490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E7E03733-50FD-49A6-B226-40F6A0AD45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176241"/>
              <a:ext cx="5517475" cy="6130481"/>
            </a:xfrm>
            <a:custGeom>
              <a:avLst/>
              <a:gdLst>
                <a:gd name="connsiteX0" fmla="*/ 2549095 w 5517475"/>
                <a:gd name="connsiteY0" fmla="*/ 0 h 6130481"/>
                <a:gd name="connsiteX1" fmla="*/ 4804175 w 5517475"/>
                <a:gd name="connsiteY1" fmla="*/ 1134258 h 6130481"/>
                <a:gd name="connsiteX2" fmla="*/ 5411838 w 5517475"/>
                <a:gd name="connsiteY2" fmla="*/ 3362353 h 6130481"/>
                <a:gd name="connsiteX3" fmla="*/ 4601621 w 5517475"/>
                <a:gd name="connsiteY3" fmla="*/ 5293280 h 6130481"/>
                <a:gd name="connsiteX4" fmla="*/ 2481577 w 5517475"/>
                <a:gd name="connsiteY4" fmla="*/ 6130481 h 6130481"/>
                <a:gd name="connsiteX5" fmla="*/ 243517 w 5517475"/>
                <a:gd name="connsiteY5" fmla="*/ 5212325 h 6130481"/>
                <a:gd name="connsiteX6" fmla="*/ 34587 w 5517475"/>
                <a:gd name="connsiteY6" fmla="*/ 4985345 h 6130481"/>
                <a:gd name="connsiteX7" fmla="*/ 0 w 5517475"/>
                <a:gd name="connsiteY7" fmla="*/ 4939620 h 6130481"/>
                <a:gd name="connsiteX8" fmla="*/ 0 w 5517475"/>
                <a:gd name="connsiteY8" fmla="*/ 3799573 h 6130481"/>
                <a:gd name="connsiteX9" fmla="*/ 64364 w 5517475"/>
                <a:gd name="connsiteY9" fmla="*/ 3974159 h 6130481"/>
                <a:gd name="connsiteX10" fmla="*/ 636644 w 5517475"/>
                <a:gd name="connsiteY10" fmla="*/ 4813600 h 6130481"/>
                <a:gd name="connsiteX11" fmla="*/ 2481577 w 5517475"/>
                <a:gd name="connsiteY11" fmla="*/ 5570406 h 6130481"/>
                <a:gd name="connsiteX12" fmla="*/ 3449896 w 5517475"/>
                <a:gd name="connsiteY12" fmla="*/ 5407153 h 6130481"/>
                <a:gd name="connsiteX13" fmla="*/ 4205695 w 5517475"/>
                <a:gd name="connsiteY13" fmla="*/ 4897241 h 6130481"/>
                <a:gd name="connsiteX14" fmla="*/ 4461434 w 5517475"/>
                <a:gd name="connsiteY14" fmla="*/ 4564802 h 6130481"/>
                <a:gd name="connsiteX15" fmla="*/ 4588969 w 5517475"/>
                <a:gd name="connsiteY15" fmla="*/ 4149952 h 6130481"/>
                <a:gd name="connsiteX16" fmla="*/ 4886585 w 5517475"/>
                <a:gd name="connsiteY16" fmla="*/ 3168421 h 6130481"/>
                <a:gd name="connsiteX17" fmla="*/ 4877964 w 5517475"/>
                <a:gd name="connsiteY17" fmla="*/ 2321590 h 6130481"/>
                <a:gd name="connsiteX18" fmla="*/ 4382048 w 5517475"/>
                <a:gd name="connsiteY18" fmla="*/ 1501856 h 6130481"/>
                <a:gd name="connsiteX19" fmla="*/ 3551900 w 5517475"/>
                <a:gd name="connsiteY19" fmla="*/ 808425 h 6130481"/>
                <a:gd name="connsiteX20" fmla="*/ 2549095 w 5517475"/>
                <a:gd name="connsiteY20" fmla="*/ 559851 h 6130481"/>
                <a:gd name="connsiteX21" fmla="*/ 1712566 w 5517475"/>
                <a:gd name="connsiteY21" fmla="*/ 812008 h 6130481"/>
                <a:gd name="connsiteX22" fmla="*/ 906044 w 5517475"/>
                <a:gd name="connsiteY22" fmla="*/ 1502976 h 6130481"/>
                <a:gd name="connsiteX23" fmla="*/ 558825 w 5517475"/>
                <a:gd name="connsiteY23" fmla="*/ 1831049 h 6130481"/>
                <a:gd name="connsiteX24" fmla="*/ 25063 w 5517475"/>
                <a:gd name="connsiteY24" fmla="*/ 2389556 h 6130481"/>
                <a:gd name="connsiteX25" fmla="*/ 0 w 5517475"/>
                <a:gd name="connsiteY25" fmla="*/ 2432109 h 6130481"/>
                <a:gd name="connsiteX26" fmla="*/ 0 w 5517475"/>
                <a:gd name="connsiteY26" fmla="*/ 1587383 h 6130481"/>
                <a:gd name="connsiteX27" fmla="*/ 76951 w 5517475"/>
                <a:gd name="connsiteY27" fmla="*/ 1513741 h 6130481"/>
                <a:gd name="connsiteX28" fmla="*/ 510118 w 5517475"/>
                <a:gd name="connsiteY28" fmla="*/ 1107273 h 6130481"/>
                <a:gd name="connsiteX29" fmla="*/ 2549095 w 5517475"/>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517475" h="6130481">
                  <a:moveTo>
                    <a:pt x="2549095" y="0"/>
                  </a:moveTo>
                  <a:cubicBezTo>
                    <a:pt x="3508568" y="0"/>
                    <a:pt x="4219915" y="463445"/>
                    <a:pt x="4804175" y="1134258"/>
                  </a:cubicBezTo>
                  <a:cubicBezTo>
                    <a:pt x="5291694" y="1694109"/>
                    <a:pt x="5723899" y="2516643"/>
                    <a:pt x="5411838" y="3362353"/>
                  </a:cubicBezTo>
                  <a:cubicBezTo>
                    <a:pt x="4993181" y="4496612"/>
                    <a:pt x="5178268" y="4716633"/>
                    <a:pt x="4601621" y="5293280"/>
                  </a:cubicBezTo>
                  <a:cubicBezTo>
                    <a:pt x="4024863" y="5869926"/>
                    <a:pt x="3361551" y="6130481"/>
                    <a:pt x="2481577" y="6130481"/>
                  </a:cubicBezTo>
                  <a:cubicBezTo>
                    <a:pt x="1609329" y="6130481"/>
                    <a:pt x="818932" y="5780127"/>
                    <a:pt x="243517" y="5212325"/>
                  </a:cubicBezTo>
                  <a:cubicBezTo>
                    <a:pt x="170302" y="5140091"/>
                    <a:pt x="100568" y="5064339"/>
                    <a:pt x="34587" y="4985345"/>
                  </a:cubicBezTo>
                  <a:lnTo>
                    <a:pt x="0" y="4939620"/>
                  </a:lnTo>
                  <a:lnTo>
                    <a:pt x="0" y="3799573"/>
                  </a:lnTo>
                  <a:lnTo>
                    <a:pt x="64364" y="3974159"/>
                  </a:lnTo>
                  <a:cubicBezTo>
                    <a:pt x="198841" y="4289243"/>
                    <a:pt x="391429" y="4571632"/>
                    <a:pt x="636644" y="4813600"/>
                  </a:cubicBezTo>
                  <a:cubicBezTo>
                    <a:pt x="1131328" y="5301566"/>
                    <a:pt x="1786578" y="5570406"/>
                    <a:pt x="2481577" y="5570406"/>
                  </a:cubicBezTo>
                  <a:cubicBezTo>
                    <a:pt x="2854550" y="5570406"/>
                    <a:pt x="3171314" y="5516996"/>
                    <a:pt x="3449896" y="5407153"/>
                  </a:cubicBezTo>
                  <a:cubicBezTo>
                    <a:pt x="3723103" y="5299438"/>
                    <a:pt x="3970333" y="5132603"/>
                    <a:pt x="4205695" y="4897241"/>
                  </a:cubicBezTo>
                  <a:cubicBezTo>
                    <a:pt x="4369395" y="4733653"/>
                    <a:pt x="4426836" y="4637358"/>
                    <a:pt x="4461434" y="4564802"/>
                  </a:cubicBezTo>
                  <a:cubicBezTo>
                    <a:pt x="4510701" y="4461453"/>
                    <a:pt x="4543509" y="4330784"/>
                    <a:pt x="4588969" y="4149952"/>
                  </a:cubicBezTo>
                  <a:cubicBezTo>
                    <a:pt x="4646969" y="3918846"/>
                    <a:pt x="4726468" y="3602194"/>
                    <a:pt x="4886585" y="3168421"/>
                  </a:cubicBezTo>
                  <a:cubicBezTo>
                    <a:pt x="4984560" y="2902940"/>
                    <a:pt x="4981760" y="2626037"/>
                    <a:pt x="4877964" y="2321590"/>
                  </a:cubicBezTo>
                  <a:cubicBezTo>
                    <a:pt x="4786260" y="2052526"/>
                    <a:pt x="4614834" y="1769129"/>
                    <a:pt x="4382048" y="1501856"/>
                  </a:cubicBezTo>
                  <a:cubicBezTo>
                    <a:pt x="4110072" y="1189683"/>
                    <a:pt x="3838544" y="962832"/>
                    <a:pt x="3551900" y="808425"/>
                  </a:cubicBezTo>
                  <a:cubicBezTo>
                    <a:pt x="3241183" y="641141"/>
                    <a:pt x="2913222" y="559851"/>
                    <a:pt x="2549095" y="559851"/>
                  </a:cubicBezTo>
                  <a:cubicBezTo>
                    <a:pt x="2253830" y="559851"/>
                    <a:pt x="1988013" y="640134"/>
                    <a:pt x="1712566" y="812008"/>
                  </a:cubicBezTo>
                  <a:cubicBezTo>
                    <a:pt x="1428385" y="989593"/>
                    <a:pt x="1158313" y="1250707"/>
                    <a:pt x="906044" y="1502976"/>
                  </a:cubicBezTo>
                  <a:cubicBezTo>
                    <a:pt x="788140" y="1620769"/>
                    <a:pt x="671579" y="1727700"/>
                    <a:pt x="558825" y="1831049"/>
                  </a:cubicBezTo>
                  <a:cubicBezTo>
                    <a:pt x="340371" y="2031140"/>
                    <a:pt x="151813" y="2204022"/>
                    <a:pt x="25063" y="2389556"/>
                  </a:cubicBezTo>
                  <a:lnTo>
                    <a:pt x="0" y="2432109"/>
                  </a:lnTo>
                  <a:lnTo>
                    <a:pt x="0" y="1587383"/>
                  </a:lnTo>
                  <a:lnTo>
                    <a:pt x="76951" y="1513741"/>
                  </a:lnTo>
                  <a:cubicBezTo>
                    <a:pt x="217918" y="1383294"/>
                    <a:pt x="365956" y="1251435"/>
                    <a:pt x="510118" y="1107273"/>
                  </a:cubicBezTo>
                  <a:cubicBezTo>
                    <a:pt x="1086764" y="530627"/>
                    <a:pt x="1669121" y="0"/>
                    <a:pt x="25490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 name="Freeform: Shape 16">
              <a:extLst>
                <a:ext uri="{FF2B5EF4-FFF2-40B4-BE49-F238E27FC236}">
                  <a16:creationId xmlns:a16="http://schemas.microsoft.com/office/drawing/2014/main" id="{8A614510-A9F4-41B6-B78E-F49E390C7E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0"/>
              <a:ext cx="5646974" cy="6483075"/>
            </a:xfrm>
            <a:custGeom>
              <a:avLst/>
              <a:gdLst>
                <a:gd name="connsiteX0" fmla="*/ 2405773 w 5646974"/>
                <a:gd name="connsiteY0" fmla="*/ 0 h 6483075"/>
                <a:gd name="connsiteX1" fmla="*/ 5646974 w 5646974"/>
                <a:gd name="connsiteY1" fmla="*/ 3241538 h 6483075"/>
                <a:gd name="connsiteX2" fmla="*/ 2405773 w 5646974"/>
                <a:gd name="connsiteY2" fmla="*/ 6483075 h 6483075"/>
                <a:gd name="connsiteX3" fmla="*/ 113897 w 5646974"/>
                <a:gd name="connsiteY3" fmla="*/ 5533666 h 6483075"/>
                <a:gd name="connsiteX4" fmla="*/ 0 w 5646974"/>
                <a:gd name="connsiteY4" fmla="*/ 5408336 h 6483075"/>
                <a:gd name="connsiteX5" fmla="*/ 0 w 5646974"/>
                <a:gd name="connsiteY5" fmla="*/ 4983659 h 6483075"/>
                <a:gd name="connsiteX6" fmla="*/ 155731 w 5646974"/>
                <a:gd name="connsiteY6" fmla="*/ 5176047 h 6483075"/>
                <a:gd name="connsiteX7" fmla="*/ 1093706 w 5646974"/>
                <a:gd name="connsiteY7" fmla="*/ 5866903 h 6483075"/>
                <a:gd name="connsiteX8" fmla="*/ 1639673 w 5646974"/>
                <a:gd name="connsiteY8" fmla="*/ 6059940 h 6483075"/>
                <a:gd name="connsiteX9" fmla="*/ 1709990 w 5646974"/>
                <a:gd name="connsiteY9" fmla="*/ 6076287 h 6483075"/>
                <a:gd name="connsiteX10" fmla="*/ 1780307 w 5646974"/>
                <a:gd name="connsiteY10" fmla="*/ 6091963 h 6483075"/>
                <a:gd name="connsiteX11" fmla="*/ 1851072 w 5646974"/>
                <a:gd name="connsiteY11" fmla="*/ 6105176 h 6483075"/>
                <a:gd name="connsiteX12" fmla="*/ 1886455 w 5646974"/>
                <a:gd name="connsiteY12" fmla="*/ 6111782 h 6483075"/>
                <a:gd name="connsiteX13" fmla="*/ 1921949 w 5646974"/>
                <a:gd name="connsiteY13" fmla="*/ 6117716 h 6483075"/>
                <a:gd name="connsiteX14" fmla="*/ 2064152 w 5646974"/>
                <a:gd name="connsiteY14" fmla="*/ 6137647 h 6483075"/>
                <a:gd name="connsiteX15" fmla="*/ 2206914 w 5646974"/>
                <a:gd name="connsiteY15" fmla="*/ 6151195 h 6483075"/>
                <a:gd name="connsiteX16" fmla="*/ 2350011 w 5646974"/>
                <a:gd name="connsiteY16" fmla="*/ 6158250 h 6483075"/>
                <a:gd name="connsiteX17" fmla="*/ 2493109 w 5646974"/>
                <a:gd name="connsiteY17" fmla="*/ 6159705 h 6483075"/>
                <a:gd name="connsiteX18" fmla="*/ 2781321 w 5646974"/>
                <a:gd name="connsiteY18" fmla="*/ 6147277 h 6483075"/>
                <a:gd name="connsiteX19" fmla="*/ 3345091 w 5646974"/>
                <a:gd name="connsiteY19" fmla="*/ 6060276 h 6483075"/>
                <a:gd name="connsiteX20" fmla="*/ 3878853 w 5646974"/>
                <a:gd name="connsiteY20" fmla="*/ 5871718 h 6483075"/>
                <a:gd name="connsiteX21" fmla="*/ 4367267 w 5646974"/>
                <a:gd name="connsiteY21" fmla="*/ 5573093 h 6483075"/>
                <a:gd name="connsiteX22" fmla="*/ 4424484 w 5646974"/>
                <a:gd name="connsiteY22" fmla="*/ 5528529 h 6483075"/>
                <a:gd name="connsiteX23" fmla="*/ 4481252 w 5646974"/>
                <a:gd name="connsiteY23" fmla="*/ 5483069 h 6483075"/>
                <a:gd name="connsiteX24" fmla="*/ 4536790 w 5646974"/>
                <a:gd name="connsiteY24" fmla="*/ 5435818 h 6483075"/>
                <a:gd name="connsiteX25" fmla="*/ 4591543 w 5646974"/>
                <a:gd name="connsiteY25" fmla="*/ 5387671 h 6483075"/>
                <a:gd name="connsiteX26" fmla="*/ 4794209 w 5646974"/>
                <a:gd name="connsiteY26" fmla="*/ 5181198 h 6483075"/>
                <a:gd name="connsiteX27" fmla="*/ 4956678 w 5646974"/>
                <a:gd name="connsiteY27" fmla="*/ 4945836 h 6483075"/>
                <a:gd name="connsiteX28" fmla="*/ 4989262 w 5646974"/>
                <a:gd name="connsiteY28" fmla="*/ 4881453 h 6483075"/>
                <a:gd name="connsiteX29" fmla="*/ 5017814 w 5646974"/>
                <a:gd name="connsiteY29" fmla="*/ 4814607 h 6483075"/>
                <a:gd name="connsiteX30" fmla="*/ 5044127 w 5646974"/>
                <a:gd name="connsiteY30" fmla="*/ 4746193 h 6483075"/>
                <a:gd name="connsiteX31" fmla="*/ 5068425 w 5646974"/>
                <a:gd name="connsiteY31" fmla="*/ 4676436 h 6483075"/>
                <a:gd name="connsiteX32" fmla="*/ 5154641 w 5646974"/>
                <a:gd name="connsiteY32" fmla="*/ 4390352 h 6483075"/>
                <a:gd name="connsiteX33" fmla="*/ 5196854 w 5646974"/>
                <a:gd name="connsiteY33" fmla="*/ 4246134 h 6483075"/>
                <a:gd name="connsiteX34" fmla="*/ 5240299 w 5646974"/>
                <a:gd name="connsiteY34" fmla="*/ 4102140 h 6483075"/>
                <a:gd name="connsiteX35" fmla="*/ 5432440 w 5646974"/>
                <a:gd name="connsiteY35" fmla="*/ 3532884 h 6483075"/>
                <a:gd name="connsiteX36" fmla="*/ 5528846 w 5646974"/>
                <a:gd name="connsiteY36" fmla="*/ 2951647 h 6483075"/>
                <a:gd name="connsiteX37" fmla="*/ 5495927 w 5646974"/>
                <a:gd name="connsiteY37" fmla="*/ 2658733 h 6483075"/>
                <a:gd name="connsiteX38" fmla="*/ 5480027 w 5646974"/>
                <a:gd name="connsiteY38" fmla="*/ 2586848 h 6483075"/>
                <a:gd name="connsiteX39" fmla="*/ 5461328 w 5646974"/>
                <a:gd name="connsiteY39" fmla="*/ 2515635 h 6483075"/>
                <a:gd name="connsiteX40" fmla="*/ 5439605 w 5646974"/>
                <a:gd name="connsiteY40" fmla="*/ 2445317 h 6483075"/>
                <a:gd name="connsiteX41" fmla="*/ 5415532 w 5646974"/>
                <a:gd name="connsiteY41" fmla="*/ 2375896 h 6483075"/>
                <a:gd name="connsiteX42" fmla="*/ 5144564 w 5646974"/>
                <a:gd name="connsiteY42" fmla="*/ 1857138 h 6483075"/>
                <a:gd name="connsiteX43" fmla="*/ 4774838 w 5646974"/>
                <a:gd name="connsiteY43" fmla="*/ 1405450 h 6483075"/>
                <a:gd name="connsiteX44" fmla="*/ 4345769 w 5646974"/>
                <a:gd name="connsiteY44" fmla="*/ 1012323 h 6483075"/>
                <a:gd name="connsiteX45" fmla="*/ 4115334 w 5646974"/>
                <a:gd name="connsiteY45" fmla="*/ 841344 h 6483075"/>
                <a:gd name="connsiteX46" fmla="*/ 3874038 w 5646974"/>
                <a:gd name="connsiteY46" fmla="*/ 691528 h 6483075"/>
                <a:gd name="connsiteX47" fmla="*/ 3359535 w 5646974"/>
                <a:gd name="connsiteY47" fmla="*/ 468819 h 6483075"/>
                <a:gd name="connsiteX48" fmla="*/ 2811105 w 5646974"/>
                <a:gd name="connsiteY48" fmla="*/ 366031 h 6483075"/>
                <a:gd name="connsiteX49" fmla="*/ 2741124 w 5646974"/>
                <a:gd name="connsiteY49" fmla="*/ 361440 h 6483075"/>
                <a:gd name="connsiteX50" fmla="*/ 2671030 w 5646974"/>
                <a:gd name="connsiteY50" fmla="*/ 358417 h 6483075"/>
                <a:gd name="connsiteX51" fmla="*/ 2600713 w 5646974"/>
                <a:gd name="connsiteY51" fmla="*/ 357521 h 6483075"/>
                <a:gd name="connsiteX52" fmla="*/ 2531739 w 5646974"/>
                <a:gd name="connsiteY52" fmla="*/ 358529 h 6483075"/>
                <a:gd name="connsiteX53" fmla="*/ 2259988 w 5646974"/>
                <a:gd name="connsiteY53" fmla="*/ 385289 h 6483075"/>
                <a:gd name="connsiteX54" fmla="*/ 1740670 w 5646974"/>
                <a:gd name="connsiteY54" fmla="*/ 553917 h 6483075"/>
                <a:gd name="connsiteX55" fmla="*/ 1264124 w 5646974"/>
                <a:gd name="connsiteY55" fmla="*/ 853549 h 6483075"/>
                <a:gd name="connsiteX56" fmla="*/ 823074 w 5646974"/>
                <a:gd name="connsiteY56" fmla="*/ 1234136 h 6483075"/>
                <a:gd name="connsiteX57" fmla="*/ 715694 w 5646974"/>
                <a:gd name="connsiteY57" fmla="*/ 1336252 h 6483075"/>
                <a:gd name="connsiteX58" fmla="*/ 606859 w 5646974"/>
                <a:gd name="connsiteY58" fmla="*/ 1440945 h 6483075"/>
                <a:gd name="connsiteX59" fmla="*/ 382023 w 5646974"/>
                <a:gd name="connsiteY59" fmla="*/ 1646074 h 6483075"/>
                <a:gd name="connsiteX60" fmla="*/ 158531 w 5646974"/>
                <a:gd name="connsiteY60" fmla="*/ 1843813 h 6483075"/>
                <a:gd name="connsiteX61" fmla="*/ 0 w 5646974"/>
                <a:gd name="connsiteY61" fmla="*/ 1991775 h 6483075"/>
                <a:gd name="connsiteX62" fmla="*/ 0 w 5646974"/>
                <a:gd name="connsiteY62" fmla="*/ 1074740 h 6483075"/>
                <a:gd name="connsiteX63" fmla="*/ 113897 w 5646974"/>
                <a:gd name="connsiteY63" fmla="*/ 949410 h 6483075"/>
                <a:gd name="connsiteX64" fmla="*/ 2405773 w 5646974"/>
                <a:gd name="connsiteY64" fmla="*/ 0 h 6483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5646974" h="6483075">
                  <a:moveTo>
                    <a:pt x="2405773" y="0"/>
                  </a:moveTo>
                  <a:cubicBezTo>
                    <a:pt x="4195841" y="0"/>
                    <a:pt x="5646974" y="1451246"/>
                    <a:pt x="5646974" y="3241538"/>
                  </a:cubicBezTo>
                  <a:cubicBezTo>
                    <a:pt x="5646974" y="5031830"/>
                    <a:pt x="4195841" y="6483075"/>
                    <a:pt x="2405773" y="6483075"/>
                  </a:cubicBezTo>
                  <a:cubicBezTo>
                    <a:pt x="1510739" y="6483075"/>
                    <a:pt x="700439" y="6120264"/>
                    <a:pt x="113897" y="5533666"/>
                  </a:cubicBezTo>
                  <a:lnTo>
                    <a:pt x="0" y="5408336"/>
                  </a:lnTo>
                  <a:lnTo>
                    <a:pt x="0" y="4983659"/>
                  </a:lnTo>
                  <a:lnTo>
                    <a:pt x="155731" y="5176047"/>
                  </a:lnTo>
                  <a:cubicBezTo>
                    <a:pt x="417742" y="5469073"/>
                    <a:pt x="741224" y="5704211"/>
                    <a:pt x="1093706" y="5866903"/>
                  </a:cubicBezTo>
                  <a:cubicBezTo>
                    <a:pt x="1269947" y="5948418"/>
                    <a:pt x="1453018" y="6013137"/>
                    <a:pt x="1639673" y="6059940"/>
                  </a:cubicBezTo>
                  <a:lnTo>
                    <a:pt x="1709990" y="6076287"/>
                  </a:lnTo>
                  <a:cubicBezTo>
                    <a:pt x="1733504" y="6081550"/>
                    <a:pt x="1756570" y="6088156"/>
                    <a:pt x="1780307" y="6091963"/>
                  </a:cubicBezTo>
                  <a:lnTo>
                    <a:pt x="1851072" y="6105176"/>
                  </a:lnTo>
                  <a:lnTo>
                    <a:pt x="1886455" y="6111782"/>
                  </a:lnTo>
                  <a:cubicBezTo>
                    <a:pt x="1898212" y="6114021"/>
                    <a:pt x="1909969" y="6116373"/>
                    <a:pt x="1921949" y="6117716"/>
                  </a:cubicBezTo>
                  <a:cubicBezTo>
                    <a:pt x="1969425" y="6124323"/>
                    <a:pt x="2016676" y="6131489"/>
                    <a:pt x="2064152" y="6137647"/>
                  </a:cubicBezTo>
                  <a:cubicBezTo>
                    <a:pt x="2111851" y="6141790"/>
                    <a:pt x="2159438" y="6146381"/>
                    <a:pt x="2206914" y="6151195"/>
                  </a:cubicBezTo>
                  <a:lnTo>
                    <a:pt x="2350011" y="6158250"/>
                  </a:lnTo>
                  <a:cubicBezTo>
                    <a:pt x="2397711" y="6159593"/>
                    <a:pt x="2445410" y="6159146"/>
                    <a:pt x="2493109" y="6159705"/>
                  </a:cubicBezTo>
                  <a:cubicBezTo>
                    <a:pt x="2589068" y="6158137"/>
                    <a:pt x="2685922" y="6154666"/>
                    <a:pt x="2781321" y="6147277"/>
                  </a:cubicBezTo>
                  <a:cubicBezTo>
                    <a:pt x="2972566" y="6132944"/>
                    <a:pt x="3161348" y="6105288"/>
                    <a:pt x="3345091" y="6060276"/>
                  </a:cubicBezTo>
                  <a:cubicBezTo>
                    <a:pt x="3528834" y="6015375"/>
                    <a:pt x="3707539" y="5952785"/>
                    <a:pt x="3878853" y="5871718"/>
                  </a:cubicBezTo>
                  <a:cubicBezTo>
                    <a:pt x="4050167" y="5790428"/>
                    <a:pt x="4213084" y="5689318"/>
                    <a:pt x="4367267" y="5573093"/>
                  </a:cubicBezTo>
                  <a:lnTo>
                    <a:pt x="4424484" y="5528529"/>
                  </a:lnTo>
                  <a:cubicBezTo>
                    <a:pt x="4443631" y="5513637"/>
                    <a:pt x="4463113" y="5499193"/>
                    <a:pt x="4481252" y="5483069"/>
                  </a:cubicBezTo>
                  <a:lnTo>
                    <a:pt x="4536790" y="5435818"/>
                  </a:lnTo>
                  <a:cubicBezTo>
                    <a:pt x="4555265" y="5419918"/>
                    <a:pt x="4574188" y="5404466"/>
                    <a:pt x="4591543" y="5387671"/>
                  </a:cubicBezTo>
                  <a:cubicBezTo>
                    <a:pt x="4662980" y="5321944"/>
                    <a:pt x="4733074" y="5254650"/>
                    <a:pt x="4794209" y="5181198"/>
                  </a:cubicBezTo>
                  <a:cubicBezTo>
                    <a:pt x="4857808" y="5109089"/>
                    <a:pt x="4910434" y="5029926"/>
                    <a:pt x="4956678" y="4945836"/>
                  </a:cubicBezTo>
                  <a:cubicBezTo>
                    <a:pt x="4967651" y="4924450"/>
                    <a:pt x="4978624" y="4903064"/>
                    <a:pt x="4989262" y="4881453"/>
                  </a:cubicBezTo>
                  <a:lnTo>
                    <a:pt x="5017814" y="4814607"/>
                  </a:lnTo>
                  <a:cubicBezTo>
                    <a:pt x="5027891" y="4792549"/>
                    <a:pt x="5035393" y="4769035"/>
                    <a:pt x="5044127" y="4746193"/>
                  </a:cubicBezTo>
                  <a:cubicBezTo>
                    <a:pt x="5052636" y="4723128"/>
                    <a:pt x="5061146" y="4700174"/>
                    <a:pt x="5068425" y="4676436"/>
                  </a:cubicBezTo>
                  <a:cubicBezTo>
                    <a:pt x="5099552" y="4582717"/>
                    <a:pt x="5126985" y="4486422"/>
                    <a:pt x="5154641" y="4390352"/>
                  </a:cubicBezTo>
                  <a:lnTo>
                    <a:pt x="5196854" y="4246134"/>
                  </a:lnTo>
                  <a:lnTo>
                    <a:pt x="5240299" y="4102140"/>
                  </a:lnTo>
                  <a:cubicBezTo>
                    <a:pt x="5299195" y="3910560"/>
                    <a:pt x="5364697" y="3721330"/>
                    <a:pt x="5432440" y="3532884"/>
                  </a:cubicBezTo>
                  <a:cubicBezTo>
                    <a:pt x="5500294" y="3346902"/>
                    <a:pt x="5533549" y="3148714"/>
                    <a:pt x="5528846" y="2951647"/>
                  </a:cubicBezTo>
                  <a:cubicBezTo>
                    <a:pt x="5526831" y="2853113"/>
                    <a:pt x="5515409" y="2755027"/>
                    <a:pt x="5495927" y="2658733"/>
                  </a:cubicBezTo>
                  <a:cubicBezTo>
                    <a:pt x="5491112" y="2634659"/>
                    <a:pt x="5486297" y="2610585"/>
                    <a:pt x="5480027" y="2586848"/>
                  </a:cubicBezTo>
                  <a:cubicBezTo>
                    <a:pt x="5474205" y="2562998"/>
                    <a:pt x="5468718" y="2539036"/>
                    <a:pt x="5461328" y="2515635"/>
                  </a:cubicBezTo>
                  <a:cubicBezTo>
                    <a:pt x="5454386" y="2492009"/>
                    <a:pt x="5447668" y="2468495"/>
                    <a:pt x="5439605" y="2445317"/>
                  </a:cubicBezTo>
                  <a:cubicBezTo>
                    <a:pt x="5431879" y="2422028"/>
                    <a:pt x="5424378" y="2398738"/>
                    <a:pt x="5415532" y="2375896"/>
                  </a:cubicBezTo>
                  <a:cubicBezTo>
                    <a:pt x="5347790" y="2191817"/>
                    <a:pt x="5254071" y="2018599"/>
                    <a:pt x="5144564" y="1857138"/>
                  </a:cubicBezTo>
                  <a:cubicBezTo>
                    <a:pt x="5034946" y="1695565"/>
                    <a:pt x="4909762" y="1545301"/>
                    <a:pt x="4774838" y="1405450"/>
                  </a:cubicBezTo>
                  <a:cubicBezTo>
                    <a:pt x="4638907" y="1265040"/>
                    <a:pt x="4496145" y="1132131"/>
                    <a:pt x="4345769" y="1012323"/>
                  </a:cubicBezTo>
                  <a:cubicBezTo>
                    <a:pt x="4270749" y="952195"/>
                    <a:pt x="4194273" y="894642"/>
                    <a:pt x="4115334" y="841344"/>
                  </a:cubicBezTo>
                  <a:cubicBezTo>
                    <a:pt x="4037067" y="787263"/>
                    <a:pt x="3956336" y="737548"/>
                    <a:pt x="3874038" y="691528"/>
                  </a:cubicBezTo>
                  <a:cubicBezTo>
                    <a:pt x="3709554" y="599712"/>
                    <a:pt x="3537792" y="523349"/>
                    <a:pt x="3359535" y="468819"/>
                  </a:cubicBezTo>
                  <a:cubicBezTo>
                    <a:pt x="3181278" y="414514"/>
                    <a:pt x="2997311" y="380699"/>
                    <a:pt x="2811105" y="366031"/>
                  </a:cubicBezTo>
                  <a:cubicBezTo>
                    <a:pt x="2787703" y="364575"/>
                    <a:pt x="2764525" y="362448"/>
                    <a:pt x="2741124" y="361440"/>
                  </a:cubicBezTo>
                  <a:lnTo>
                    <a:pt x="2671030" y="358417"/>
                  </a:lnTo>
                  <a:lnTo>
                    <a:pt x="2600713" y="357521"/>
                  </a:lnTo>
                  <a:cubicBezTo>
                    <a:pt x="2577087" y="356961"/>
                    <a:pt x="2554805" y="358305"/>
                    <a:pt x="2531739" y="358529"/>
                  </a:cubicBezTo>
                  <a:cubicBezTo>
                    <a:pt x="2440259" y="360992"/>
                    <a:pt x="2349564" y="370285"/>
                    <a:pt x="2259988" y="385289"/>
                  </a:cubicBezTo>
                  <a:cubicBezTo>
                    <a:pt x="2080723" y="415521"/>
                    <a:pt x="1906945" y="473634"/>
                    <a:pt x="1740670" y="553917"/>
                  </a:cubicBezTo>
                  <a:cubicBezTo>
                    <a:pt x="1574506" y="634647"/>
                    <a:pt x="1415844" y="737100"/>
                    <a:pt x="1264124" y="853549"/>
                  </a:cubicBezTo>
                  <a:cubicBezTo>
                    <a:pt x="1112181" y="969886"/>
                    <a:pt x="966508" y="1099212"/>
                    <a:pt x="823074" y="1234136"/>
                  </a:cubicBezTo>
                  <a:cubicBezTo>
                    <a:pt x="787131" y="1267951"/>
                    <a:pt x="751413" y="1301990"/>
                    <a:pt x="715694" y="1336252"/>
                  </a:cubicBezTo>
                  <a:lnTo>
                    <a:pt x="606859" y="1440945"/>
                  </a:lnTo>
                  <a:cubicBezTo>
                    <a:pt x="532623" y="1511374"/>
                    <a:pt x="457267" y="1579452"/>
                    <a:pt x="382023" y="1646074"/>
                  </a:cubicBezTo>
                  <a:lnTo>
                    <a:pt x="158531" y="1843813"/>
                  </a:lnTo>
                  <a:lnTo>
                    <a:pt x="0" y="1991775"/>
                  </a:lnTo>
                  <a:lnTo>
                    <a:pt x="0" y="1074740"/>
                  </a:lnTo>
                  <a:lnTo>
                    <a:pt x="113897" y="949410"/>
                  </a:lnTo>
                  <a:cubicBezTo>
                    <a:pt x="700439" y="362812"/>
                    <a:pt x="1510739" y="0"/>
                    <a:pt x="2405773" y="0"/>
                  </a:cubicBezTo>
                  <a:close/>
                </a:path>
              </a:pathLst>
            </a:custGeom>
            <a:gradFill>
              <a:gsLst>
                <a:gs pos="2000">
                  <a:schemeClr val="bg1">
                    <a:alpha val="10000"/>
                  </a:schemeClr>
                </a:gs>
                <a:gs pos="16000">
                  <a:schemeClr val="accent6">
                    <a:alpha val="10000"/>
                  </a:schemeClr>
                </a:gs>
                <a:gs pos="100000">
                  <a:schemeClr val="bg1">
                    <a:alpha val="10000"/>
                  </a:schemeClr>
                </a:gs>
                <a:gs pos="74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2D65ED83-F36D-1EB8-DCED-CA340EE8893E}"/>
              </a:ext>
            </a:extLst>
          </p:cNvPr>
          <p:cNvSpPr>
            <a:spLocks noGrp="1"/>
          </p:cNvSpPr>
          <p:nvPr>
            <p:ph type="title"/>
          </p:nvPr>
        </p:nvSpPr>
        <p:spPr>
          <a:xfrm>
            <a:off x="804672" y="2053641"/>
            <a:ext cx="3669161" cy="2760098"/>
          </a:xfrm>
        </p:spPr>
        <p:txBody>
          <a:bodyPr>
            <a:normAutofit/>
          </a:bodyPr>
          <a:lstStyle/>
          <a:p>
            <a:r>
              <a:rPr lang="en-US" sz="4000">
                <a:solidFill>
                  <a:schemeClr val="tx2"/>
                </a:solidFill>
              </a:rPr>
              <a:t>Open Choice Contact Information </a:t>
            </a:r>
          </a:p>
        </p:txBody>
      </p:sp>
      <p:sp>
        <p:nvSpPr>
          <p:cNvPr id="3" name="Content Placeholder 2">
            <a:extLst>
              <a:ext uri="{FF2B5EF4-FFF2-40B4-BE49-F238E27FC236}">
                <a16:creationId xmlns:a16="http://schemas.microsoft.com/office/drawing/2014/main" id="{ED36593F-E44B-F6AF-CA0A-57E2EA11AD33}"/>
              </a:ext>
            </a:extLst>
          </p:cNvPr>
          <p:cNvSpPr>
            <a:spLocks noGrp="1"/>
          </p:cNvSpPr>
          <p:nvPr>
            <p:ph idx="1"/>
          </p:nvPr>
        </p:nvSpPr>
        <p:spPr>
          <a:xfrm>
            <a:off x="6090574" y="801866"/>
            <a:ext cx="5306084" cy="5230634"/>
          </a:xfrm>
          <a:noFill/>
          <a:ln>
            <a:noFill/>
          </a:ln>
        </p:spPr>
        <p:txBody>
          <a:bodyPr anchor="ctr">
            <a:normAutofit/>
          </a:bodyPr>
          <a:lstStyle/>
          <a:p>
            <a:pPr marL="342900" indent="-342900">
              <a:buFont typeface="Wingdings" panose="05000000000000000000" pitchFamily="2" charset="2"/>
              <a:buChar char="v"/>
            </a:pPr>
            <a:r>
              <a:rPr lang="en-US" sz="1800" dirty="0">
                <a:solidFill>
                  <a:schemeClr val="tx2"/>
                </a:solidFill>
                <a:latin typeface="Abadi Extra Light"/>
              </a:rPr>
              <a:t>Cara Schuler-Open Choice Liaison</a:t>
            </a:r>
          </a:p>
          <a:p>
            <a:pPr marL="342900" indent="-342900">
              <a:buFont typeface="Wingdings" panose="05000000000000000000" pitchFamily="2" charset="2"/>
              <a:buChar char="v"/>
            </a:pPr>
            <a:r>
              <a:rPr lang="en-US" sz="1800" dirty="0">
                <a:solidFill>
                  <a:schemeClr val="tx2"/>
                </a:solidFill>
                <a:latin typeface="Abadi Extra Light"/>
              </a:rPr>
              <a:t>203.407.4455</a:t>
            </a:r>
          </a:p>
          <a:p>
            <a:pPr marL="342900" indent="-342900">
              <a:buFont typeface="Wingdings" panose="05000000000000000000" pitchFamily="2" charset="2"/>
              <a:buChar char="v"/>
            </a:pPr>
            <a:r>
              <a:rPr lang="en-US" sz="1800" dirty="0">
                <a:solidFill>
                  <a:schemeClr val="tx2"/>
                </a:solidFill>
                <a:latin typeface="Abadi Extra Light"/>
                <a:hlinkClick r:id="rId2"/>
              </a:rPr>
              <a:t>Cschuler@aces.org</a:t>
            </a:r>
          </a:p>
          <a:p>
            <a:pPr marL="342900" indent="-342900">
              <a:buFont typeface="Wingdings" panose="05000000000000000000" pitchFamily="2" charset="2"/>
              <a:buChar char="v"/>
            </a:pPr>
            <a:endParaRPr lang="en-US" sz="1800" dirty="0">
              <a:solidFill>
                <a:schemeClr val="tx2"/>
              </a:solidFill>
              <a:latin typeface="Abadi Extra Light"/>
              <a:hlinkClick r:id="rId2"/>
            </a:endParaRPr>
          </a:p>
          <a:p>
            <a:pPr marL="342900" lvl="0" indent="-342900">
              <a:buFont typeface="Wingdings" panose="05000000000000000000" pitchFamily="2" charset="2"/>
              <a:buChar char="v"/>
            </a:pPr>
            <a:r>
              <a:rPr lang="en-US" sz="1800" dirty="0">
                <a:solidFill>
                  <a:schemeClr val="tx2"/>
                </a:solidFill>
                <a:latin typeface="Abadi Extra Light"/>
              </a:rPr>
              <a:t>Shelly Backus-Open Choice Secretary</a:t>
            </a:r>
          </a:p>
          <a:p>
            <a:pPr marL="342900" lvl="0" indent="-342900">
              <a:buFont typeface="Wingdings" panose="05000000000000000000" pitchFamily="2" charset="2"/>
              <a:buChar char="v"/>
            </a:pPr>
            <a:r>
              <a:rPr lang="en-US" sz="1800" dirty="0">
                <a:solidFill>
                  <a:schemeClr val="tx2"/>
                </a:solidFill>
                <a:latin typeface="Abadi Extra Light"/>
              </a:rPr>
              <a:t>203.498.6873</a:t>
            </a:r>
          </a:p>
          <a:p>
            <a:pPr marL="342900" lvl="0" indent="-342900">
              <a:buFont typeface="Wingdings" panose="05000000000000000000" pitchFamily="2" charset="2"/>
              <a:buChar char="v"/>
            </a:pPr>
            <a:r>
              <a:rPr lang="en-US" sz="1800" dirty="0">
                <a:solidFill>
                  <a:schemeClr val="tx2"/>
                </a:solidFill>
                <a:latin typeface="Abadi Extra Light"/>
                <a:hlinkClick r:id="rId3">
                  <a:extLst>
                    <a:ext uri="{A12FA001-AC4F-418D-AE19-62706E023703}">
                      <ahyp:hlinkClr xmlns:ahyp="http://schemas.microsoft.com/office/drawing/2018/hyperlinkcolor" val="tx"/>
                    </a:ext>
                  </a:extLst>
                </a:hlinkClick>
              </a:rPr>
              <a:t>sbackus@aces.org</a:t>
            </a:r>
            <a:endParaRPr lang="en-US" sz="1800" dirty="0">
              <a:solidFill>
                <a:schemeClr val="tx2"/>
              </a:solidFill>
              <a:latin typeface="Abadi Extra Light"/>
              <a:hlinkClick r:id="rId2">
                <a:extLst>
                  <a:ext uri="{A12FA001-AC4F-418D-AE19-62706E023703}">
                    <ahyp:hlinkClr xmlns:ahyp="http://schemas.microsoft.com/office/drawing/2018/hyperlinkcolor" val="tx"/>
                  </a:ext>
                </a:extLst>
              </a:hlinkClick>
            </a:endParaRPr>
          </a:p>
          <a:p>
            <a:pPr marL="342900" indent="-342900">
              <a:buFont typeface="Wingdings" panose="05000000000000000000" pitchFamily="2" charset="2"/>
              <a:buChar char="v"/>
            </a:pPr>
            <a:endParaRPr lang="en-US" sz="1800" dirty="0">
              <a:solidFill>
                <a:schemeClr val="tx2"/>
              </a:solidFill>
              <a:latin typeface="Abadi Extra Light"/>
            </a:endParaRPr>
          </a:p>
          <a:p>
            <a:pPr marL="342900" indent="-342900">
              <a:buFont typeface="Wingdings" panose="05000000000000000000" pitchFamily="2" charset="2"/>
              <a:buChar char="v"/>
            </a:pPr>
            <a:r>
              <a:rPr lang="en-US" sz="1800" dirty="0">
                <a:solidFill>
                  <a:schemeClr val="tx2"/>
                </a:solidFill>
                <a:latin typeface="Abadi Extra Light"/>
                <a:ea typeface="+mn-lt"/>
                <a:cs typeface="+mn-lt"/>
                <a:hlinkClick r:id="rId4"/>
              </a:rPr>
              <a:t>https://www.aces.org/schools-programs/aces-open-choice</a:t>
            </a:r>
            <a:endParaRPr lang="en-US" sz="1800" dirty="0">
              <a:solidFill>
                <a:schemeClr val="tx2"/>
              </a:solidFill>
              <a:ea typeface="+mn-lt"/>
              <a:cs typeface="+mn-lt"/>
            </a:endParaRPr>
          </a:p>
          <a:p>
            <a:endParaRPr lang="en-US" sz="1800" dirty="0">
              <a:solidFill>
                <a:schemeClr val="tx2"/>
              </a:solidFill>
            </a:endParaRPr>
          </a:p>
        </p:txBody>
      </p:sp>
    </p:spTree>
    <p:extLst>
      <p:ext uri="{BB962C8B-B14F-4D97-AF65-F5344CB8AC3E}">
        <p14:creationId xmlns:p14="http://schemas.microsoft.com/office/powerpoint/2010/main" val="41669853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F745163D-AABD-184C-48EC-C8115A939CEC}"/>
              </a:ext>
            </a:extLst>
          </p:cNvPr>
          <p:cNvSpPr>
            <a:spLocks noGrp="1"/>
          </p:cNvSpPr>
          <p:nvPr>
            <p:ph type="title"/>
          </p:nvPr>
        </p:nvSpPr>
        <p:spPr>
          <a:xfrm>
            <a:off x="640080" y="1243013"/>
            <a:ext cx="3855720" cy="4371974"/>
          </a:xfrm>
        </p:spPr>
        <p:txBody>
          <a:bodyPr>
            <a:normAutofit/>
          </a:bodyPr>
          <a:lstStyle/>
          <a:p>
            <a:pPr algn="ctr"/>
            <a:r>
              <a:rPr lang="en-US" sz="5400" dirty="0">
                <a:solidFill>
                  <a:schemeClr val="tx2"/>
                </a:solidFill>
              </a:rPr>
              <a:t>Information Included</a:t>
            </a:r>
          </a:p>
        </p:txBody>
      </p:sp>
      <p:sp>
        <p:nvSpPr>
          <p:cNvPr id="3" name="Content Placeholder 2">
            <a:extLst>
              <a:ext uri="{FF2B5EF4-FFF2-40B4-BE49-F238E27FC236}">
                <a16:creationId xmlns:a16="http://schemas.microsoft.com/office/drawing/2014/main" id="{ACA416A2-1360-7868-9118-0991079A7F97}"/>
              </a:ext>
            </a:extLst>
          </p:cNvPr>
          <p:cNvSpPr>
            <a:spLocks noGrp="1"/>
          </p:cNvSpPr>
          <p:nvPr>
            <p:ph idx="1"/>
          </p:nvPr>
        </p:nvSpPr>
        <p:spPr>
          <a:xfrm>
            <a:off x="6172200" y="804672"/>
            <a:ext cx="5221224" cy="5230368"/>
          </a:xfrm>
        </p:spPr>
        <p:txBody>
          <a:bodyPr anchor="ctr">
            <a:normAutofit/>
          </a:bodyPr>
          <a:lstStyle/>
          <a:p>
            <a:pPr marL="285750" indent="-285750">
              <a:buFont typeface="Wingdings" panose="05000000000000000000" pitchFamily="2" charset="2"/>
              <a:buChar char="v"/>
            </a:pPr>
            <a:r>
              <a:rPr lang="en-US" sz="1800" b="1" dirty="0">
                <a:solidFill>
                  <a:srgbClr val="09578B"/>
                </a:solidFill>
                <a:latin typeface="Abadi Extra Light"/>
              </a:rPr>
              <a:t>What is Open Choice?</a:t>
            </a:r>
          </a:p>
          <a:p>
            <a:pPr marL="285750" indent="-285750">
              <a:buFont typeface="Wingdings" panose="05000000000000000000" pitchFamily="2" charset="2"/>
              <a:buChar char="v"/>
            </a:pPr>
            <a:endParaRPr lang="en-US" sz="1800" b="1" dirty="0">
              <a:solidFill>
                <a:srgbClr val="09578B"/>
              </a:solidFill>
              <a:latin typeface="Abadi Extra Light"/>
            </a:endParaRPr>
          </a:p>
          <a:p>
            <a:pPr marL="285750" indent="-285750">
              <a:buFont typeface="Wingdings" panose="05000000000000000000" pitchFamily="2" charset="2"/>
              <a:buChar char="v"/>
            </a:pPr>
            <a:r>
              <a:rPr lang="en-US" sz="1800" b="1" dirty="0">
                <a:solidFill>
                  <a:srgbClr val="09578B"/>
                </a:solidFill>
                <a:latin typeface="Abadi Extra Light"/>
              </a:rPr>
              <a:t>How Open Choice works </a:t>
            </a:r>
          </a:p>
          <a:p>
            <a:endParaRPr lang="en-US" sz="1800" b="1" dirty="0">
              <a:solidFill>
                <a:srgbClr val="09578B"/>
              </a:solidFill>
              <a:latin typeface="Abadi Extra Light"/>
            </a:endParaRPr>
          </a:p>
          <a:p>
            <a:pPr marL="285750" indent="-285750">
              <a:buFont typeface="Wingdings" panose="05000000000000000000" pitchFamily="2" charset="2"/>
              <a:buChar char="v"/>
            </a:pPr>
            <a:r>
              <a:rPr lang="en-US" sz="1800" b="1" dirty="0">
                <a:solidFill>
                  <a:srgbClr val="09578B"/>
                </a:solidFill>
                <a:latin typeface="Abadi Extra Light"/>
              </a:rPr>
              <a:t>Staff roles</a:t>
            </a:r>
          </a:p>
          <a:p>
            <a:endParaRPr lang="en-US" sz="1800" b="1" dirty="0">
              <a:solidFill>
                <a:srgbClr val="09578B"/>
              </a:solidFill>
              <a:latin typeface="Abadi Extra Light"/>
            </a:endParaRPr>
          </a:p>
          <a:p>
            <a:pPr marL="342900" indent="-342900">
              <a:buFont typeface="Wingdings" panose="05000000000000000000" pitchFamily="2" charset="2"/>
              <a:buChar char="v"/>
            </a:pPr>
            <a:r>
              <a:rPr lang="en-US" sz="1800" b="1" dirty="0">
                <a:solidFill>
                  <a:srgbClr val="09578B"/>
                </a:solidFill>
                <a:latin typeface="Abadi Extra Light"/>
              </a:rPr>
              <a:t>Timeline</a:t>
            </a:r>
          </a:p>
          <a:p>
            <a:pPr marL="342900" indent="-342900">
              <a:buFont typeface="Wingdings" panose="05000000000000000000" pitchFamily="2" charset="2"/>
              <a:buChar char="v"/>
            </a:pPr>
            <a:endParaRPr lang="en-US" sz="1800" b="1" dirty="0">
              <a:solidFill>
                <a:srgbClr val="09578B"/>
              </a:solidFill>
              <a:latin typeface="Abadi Extra Light"/>
            </a:endParaRPr>
          </a:p>
          <a:p>
            <a:pPr marL="342900" indent="-342900">
              <a:buFont typeface="Wingdings" panose="05000000000000000000" pitchFamily="2" charset="2"/>
              <a:buChar char="v"/>
            </a:pPr>
            <a:r>
              <a:rPr lang="en-US" sz="1800" b="1" dirty="0">
                <a:solidFill>
                  <a:srgbClr val="09578B"/>
                </a:solidFill>
                <a:latin typeface="Abadi Extra Light"/>
              </a:rPr>
              <a:t>Lottery information </a:t>
            </a:r>
          </a:p>
          <a:p>
            <a:endParaRPr lang="en-US" sz="1800" b="1" dirty="0">
              <a:solidFill>
                <a:srgbClr val="09578B"/>
              </a:solidFill>
              <a:latin typeface="Abadi Extra Light"/>
            </a:endParaRPr>
          </a:p>
          <a:p>
            <a:pPr marL="285750" indent="-285750">
              <a:buFont typeface="Wingdings" panose="05000000000000000000" pitchFamily="2" charset="2"/>
              <a:buChar char="v"/>
            </a:pPr>
            <a:r>
              <a:rPr lang="en-US" sz="1800" b="1" dirty="0">
                <a:solidFill>
                  <a:srgbClr val="09578B"/>
                </a:solidFill>
                <a:latin typeface="Abadi Extra Light"/>
              </a:rPr>
              <a:t>Participating Districts</a:t>
            </a:r>
          </a:p>
          <a:p>
            <a:pPr marL="285750" indent="-285750">
              <a:buFont typeface="Wingdings" panose="05000000000000000000" pitchFamily="2" charset="2"/>
              <a:buChar char="v"/>
            </a:pPr>
            <a:endParaRPr lang="en-US" sz="1800" b="1" dirty="0">
              <a:solidFill>
                <a:srgbClr val="09578B"/>
              </a:solidFill>
              <a:latin typeface="Abadi Extra Light"/>
            </a:endParaRPr>
          </a:p>
          <a:p>
            <a:pPr marL="285750" indent="-285750">
              <a:buFont typeface="Wingdings" panose="05000000000000000000" pitchFamily="2" charset="2"/>
              <a:buChar char="v"/>
            </a:pPr>
            <a:r>
              <a:rPr lang="en-US" sz="1800" b="1" dirty="0">
                <a:solidFill>
                  <a:srgbClr val="09578B"/>
                </a:solidFill>
                <a:latin typeface="Abadi Extra Light"/>
              </a:rPr>
              <a:t>Open Choice Information &amp; Contacts</a:t>
            </a:r>
          </a:p>
          <a:p>
            <a:endParaRPr lang="en-US" sz="1800" dirty="0">
              <a:solidFill>
                <a:schemeClr val="tx2"/>
              </a:solidFill>
            </a:endParaRPr>
          </a:p>
        </p:txBody>
      </p:sp>
    </p:spTree>
    <p:extLst>
      <p:ext uri="{BB962C8B-B14F-4D97-AF65-F5344CB8AC3E}">
        <p14:creationId xmlns:p14="http://schemas.microsoft.com/office/powerpoint/2010/main" val="3355830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6E9B3E6-E277-4D68-BA48-9CB43FFBD6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 name="Group 10">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12" name="Rectangle 11">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6" name="Rectangle 15">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E79800C-56A0-38D5-866A-2BAE7798F803}"/>
              </a:ext>
            </a:extLst>
          </p:cNvPr>
          <p:cNvSpPr>
            <a:spLocks noGrp="1"/>
          </p:cNvSpPr>
          <p:nvPr>
            <p:ph type="title"/>
          </p:nvPr>
        </p:nvSpPr>
        <p:spPr>
          <a:xfrm>
            <a:off x="1043631" y="809898"/>
            <a:ext cx="10173010" cy="1554480"/>
          </a:xfrm>
        </p:spPr>
        <p:txBody>
          <a:bodyPr anchor="ctr">
            <a:normAutofit/>
          </a:bodyPr>
          <a:lstStyle/>
          <a:p>
            <a:r>
              <a:rPr lang="en-US" sz="4800"/>
              <a:t>What is Open Choice?</a:t>
            </a:r>
          </a:p>
        </p:txBody>
      </p:sp>
      <p:cxnSp>
        <p:nvCxnSpPr>
          <p:cNvPr id="18" name="Straight Connector 17">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graphicFrame>
        <p:nvGraphicFramePr>
          <p:cNvPr id="5" name="Content Placeholder 2">
            <a:extLst>
              <a:ext uri="{FF2B5EF4-FFF2-40B4-BE49-F238E27FC236}">
                <a16:creationId xmlns:a16="http://schemas.microsoft.com/office/drawing/2014/main" id="{1A622183-1317-BDBB-33B4-B1D180F4270B}"/>
              </a:ext>
            </a:extLst>
          </p:cNvPr>
          <p:cNvGraphicFramePr>
            <a:graphicFrameLocks noGrp="1"/>
          </p:cNvGraphicFramePr>
          <p:nvPr>
            <p:ph idx="1"/>
            <p:extLst>
              <p:ext uri="{D42A27DB-BD31-4B8C-83A1-F6EECF244321}">
                <p14:modId xmlns:p14="http://schemas.microsoft.com/office/powerpoint/2010/main" val="1576145653"/>
              </p:ext>
            </p:extLst>
          </p:nvPr>
        </p:nvGraphicFramePr>
        <p:xfrm>
          <a:off x="904602" y="3017519"/>
          <a:ext cx="10378440" cy="32099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871469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EDDBB197-D710-4A4F-A9CA-FD2177498B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975D1CFA-2CDB-4B64-BD9F-85744E8DA1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7D4A977-F487-6488-84C9-CD1D25C21256}"/>
              </a:ext>
            </a:extLst>
          </p:cNvPr>
          <p:cNvSpPr>
            <a:spLocks noGrp="1"/>
          </p:cNvSpPr>
          <p:nvPr>
            <p:ph type="title"/>
          </p:nvPr>
        </p:nvSpPr>
        <p:spPr>
          <a:xfrm>
            <a:off x="804672" y="802955"/>
            <a:ext cx="4977976" cy="1454051"/>
          </a:xfrm>
        </p:spPr>
        <p:txBody>
          <a:bodyPr>
            <a:normAutofit/>
          </a:bodyPr>
          <a:lstStyle/>
          <a:p>
            <a:r>
              <a:rPr lang="en-US" sz="3600" dirty="0">
                <a:solidFill>
                  <a:schemeClr val="tx2"/>
                </a:solidFill>
              </a:rPr>
              <a:t>How Does Open Choice Work?</a:t>
            </a:r>
          </a:p>
        </p:txBody>
      </p:sp>
      <p:sp>
        <p:nvSpPr>
          <p:cNvPr id="19" name="Content Placeholder 2">
            <a:extLst>
              <a:ext uri="{FF2B5EF4-FFF2-40B4-BE49-F238E27FC236}">
                <a16:creationId xmlns:a16="http://schemas.microsoft.com/office/drawing/2014/main" id="{5AB21545-BEBB-D20E-A127-D8E92FABCD90}"/>
              </a:ext>
            </a:extLst>
          </p:cNvPr>
          <p:cNvSpPr>
            <a:spLocks noGrp="1"/>
          </p:cNvSpPr>
          <p:nvPr>
            <p:ph idx="1"/>
          </p:nvPr>
        </p:nvSpPr>
        <p:spPr>
          <a:xfrm>
            <a:off x="804672" y="2421682"/>
            <a:ext cx="4977578" cy="3639289"/>
          </a:xfrm>
        </p:spPr>
        <p:txBody>
          <a:bodyPr anchor="ctr">
            <a:normAutofit/>
          </a:bodyPr>
          <a:lstStyle/>
          <a:p>
            <a:r>
              <a:rPr lang="en-US" sz="1800" dirty="0">
                <a:solidFill>
                  <a:schemeClr val="tx2"/>
                </a:solidFill>
                <a:latin typeface="Abadi Extra Light"/>
              </a:rPr>
              <a:t>Students living in New Haven can apply to public schools in the suburbs, where seats are available.  Students must continue to reside in New Haven to be eligible for the program</a:t>
            </a:r>
          </a:p>
          <a:p>
            <a:r>
              <a:rPr lang="en-US" sz="1800" dirty="0">
                <a:solidFill>
                  <a:schemeClr val="tx2"/>
                </a:solidFill>
                <a:latin typeface="Abadi Extra Light"/>
              </a:rPr>
              <a:t>Students living in the suburbs can apply to specific schools in New Haven, where seats are available.  </a:t>
            </a:r>
          </a:p>
          <a:p>
            <a:r>
              <a:rPr lang="en-US" sz="1800" dirty="0">
                <a:solidFill>
                  <a:schemeClr val="tx2"/>
                </a:solidFill>
                <a:latin typeface="Abadi Extra Light"/>
              </a:rPr>
              <a:t>A lottery is held to assign students who applied for available seats.  If students are not assigned, they will remain on the waitlist until 9/30/26.</a:t>
            </a:r>
          </a:p>
          <a:p>
            <a:endParaRPr lang="en-US" sz="1800" dirty="0">
              <a:solidFill>
                <a:schemeClr val="tx2"/>
              </a:solidFill>
            </a:endParaRPr>
          </a:p>
        </p:txBody>
      </p:sp>
      <p:grpSp>
        <p:nvGrpSpPr>
          <p:cNvPr id="14" name="Group 13">
            <a:extLst>
              <a:ext uri="{FF2B5EF4-FFF2-40B4-BE49-F238E27FC236}">
                <a16:creationId xmlns:a16="http://schemas.microsoft.com/office/drawing/2014/main" id="{25EE5136-01F1-466C-962D-BA9B4C6757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369897" y="0"/>
            <a:ext cx="5822103" cy="6685267"/>
            <a:chOff x="6357228" y="0"/>
            <a:chExt cx="5822103" cy="6685267"/>
          </a:xfrm>
        </p:grpSpPr>
        <p:sp>
          <p:nvSpPr>
            <p:cNvPr id="20" name="Freeform: Shape 19">
              <a:extLst>
                <a:ext uri="{FF2B5EF4-FFF2-40B4-BE49-F238E27FC236}">
                  <a16:creationId xmlns:a16="http://schemas.microsoft.com/office/drawing/2014/main" id="{E11D3AD4-AF9B-4EB5-8C7B-C45D173B4B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57228" y="0"/>
              <a:ext cx="5822102" cy="6685267"/>
            </a:xfrm>
            <a:custGeom>
              <a:avLst/>
              <a:gdLst>
                <a:gd name="connsiteX0" fmla="*/ 2605444 w 5822102"/>
                <a:gd name="connsiteY0" fmla="*/ 0 h 6685267"/>
                <a:gd name="connsiteX1" fmla="*/ 4757391 w 5822102"/>
                <a:gd name="connsiteY1" fmla="*/ 0 h 6685267"/>
                <a:gd name="connsiteX2" fmla="*/ 4913680 w 5822102"/>
                <a:gd name="connsiteY2" fmla="*/ 56274 h 6685267"/>
                <a:gd name="connsiteX3" fmla="*/ 5376238 w 5822102"/>
                <a:gd name="connsiteY3" fmla="*/ 282027 h 6685267"/>
                <a:gd name="connsiteX4" fmla="*/ 5658024 w 5822102"/>
                <a:gd name="connsiteY4" fmla="*/ 471014 h 6685267"/>
                <a:gd name="connsiteX5" fmla="*/ 5822102 w 5822102"/>
                <a:gd name="connsiteY5" fmla="*/ 609109 h 6685267"/>
                <a:gd name="connsiteX6" fmla="*/ 5822102 w 5822102"/>
                <a:gd name="connsiteY6" fmla="*/ 760697 h 6685267"/>
                <a:gd name="connsiteX7" fmla="*/ 5707785 w 5822102"/>
                <a:gd name="connsiteY7" fmla="*/ 666601 h 6685267"/>
                <a:gd name="connsiteX8" fmla="*/ 5577306 w 5822102"/>
                <a:gd name="connsiteY8" fmla="*/ 571666 h 6685267"/>
                <a:gd name="connsiteX9" fmla="*/ 5298630 w 5822102"/>
                <a:gd name="connsiteY9" fmla="*/ 407449 h 6685267"/>
                <a:gd name="connsiteX10" fmla="*/ 4690768 w 5822102"/>
                <a:gd name="connsiteY10" fmla="*/ 184979 h 6685267"/>
                <a:gd name="connsiteX11" fmla="*/ 4048577 w 5822102"/>
                <a:gd name="connsiteY11" fmla="*/ 99280 h 6685267"/>
                <a:gd name="connsiteX12" fmla="*/ 3405404 w 5822102"/>
                <a:gd name="connsiteY12" fmla="*/ 131937 h 6685267"/>
                <a:gd name="connsiteX13" fmla="*/ 3089702 w 5822102"/>
                <a:gd name="connsiteY13" fmla="*/ 190190 h 6685267"/>
                <a:gd name="connsiteX14" fmla="*/ 2780132 w 5822102"/>
                <a:gd name="connsiteY14" fmla="*/ 273457 h 6685267"/>
                <a:gd name="connsiteX15" fmla="*/ 2478040 w 5822102"/>
                <a:gd name="connsiteY15" fmla="*/ 379654 h 6685267"/>
                <a:gd name="connsiteX16" fmla="*/ 2184897 w 5822102"/>
                <a:gd name="connsiteY16" fmla="*/ 507972 h 6685267"/>
                <a:gd name="connsiteX17" fmla="*/ 1629141 w 5822102"/>
                <a:gd name="connsiteY17" fmla="*/ 823205 h 6685267"/>
                <a:gd name="connsiteX18" fmla="*/ 1497711 w 5822102"/>
                <a:gd name="connsiteY18" fmla="*/ 914000 h 6685267"/>
                <a:gd name="connsiteX19" fmla="*/ 1433099 w 5822102"/>
                <a:gd name="connsiteY19" fmla="*/ 960903 h 6685267"/>
                <a:gd name="connsiteX20" fmla="*/ 1369346 w 5822102"/>
                <a:gd name="connsiteY20" fmla="*/ 1008963 h 6685267"/>
                <a:gd name="connsiteX21" fmla="*/ 1123406 w 5822102"/>
                <a:gd name="connsiteY21" fmla="*/ 1212905 h 6685267"/>
                <a:gd name="connsiteX22" fmla="*/ 684367 w 5822102"/>
                <a:gd name="connsiteY22" fmla="*/ 1675564 h 6685267"/>
                <a:gd name="connsiteX23" fmla="*/ 497153 w 5822102"/>
                <a:gd name="connsiteY23" fmla="*/ 1933588 h 6685267"/>
                <a:gd name="connsiteX24" fmla="*/ 337770 w 5822102"/>
                <a:gd name="connsiteY24" fmla="*/ 2208983 h 6685267"/>
                <a:gd name="connsiteX25" fmla="*/ 302461 w 5822102"/>
                <a:gd name="connsiteY25" fmla="*/ 2280207 h 6685267"/>
                <a:gd name="connsiteX26" fmla="*/ 285296 w 5822102"/>
                <a:gd name="connsiteY26" fmla="*/ 2316107 h 6685267"/>
                <a:gd name="connsiteX27" fmla="*/ 268991 w 5822102"/>
                <a:gd name="connsiteY27" fmla="*/ 2352355 h 6685267"/>
                <a:gd name="connsiteX28" fmla="*/ 237849 w 5822102"/>
                <a:gd name="connsiteY28" fmla="*/ 2425432 h 6685267"/>
                <a:gd name="connsiteX29" fmla="*/ 208670 w 5822102"/>
                <a:gd name="connsiteY29" fmla="*/ 2499319 h 6685267"/>
                <a:gd name="connsiteX30" fmla="*/ 113775 w 5822102"/>
                <a:gd name="connsiteY30" fmla="*/ 2801929 h 6685267"/>
                <a:gd name="connsiteX31" fmla="*/ 36781 w 5822102"/>
                <a:gd name="connsiteY31" fmla="*/ 3428922 h 6685267"/>
                <a:gd name="connsiteX32" fmla="*/ 69148 w 5822102"/>
                <a:gd name="connsiteY32" fmla="*/ 3741955 h 6685267"/>
                <a:gd name="connsiteX33" fmla="*/ 167966 w 5822102"/>
                <a:gd name="connsiteY33" fmla="*/ 4041323 h 6685267"/>
                <a:gd name="connsiteX34" fmla="*/ 202049 w 5822102"/>
                <a:gd name="connsiteY34" fmla="*/ 4112894 h 6685267"/>
                <a:gd name="connsiteX35" fmla="*/ 239933 w 5822102"/>
                <a:gd name="connsiteY35" fmla="*/ 4182843 h 6685267"/>
                <a:gd name="connsiteX36" fmla="*/ 323916 w 5822102"/>
                <a:gd name="connsiteY36" fmla="*/ 4318456 h 6685267"/>
                <a:gd name="connsiteX37" fmla="*/ 416604 w 5822102"/>
                <a:gd name="connsiteY37" fmla="*/ 4449436 h 6685267"/>
                <a:gd name="connsiteX38" fmla="*/ 515911 w 5822102"/>
                <a:gd name="connsiteY38" fmla="*/ 4576711 h 6685267"/>
                <a:gd name="connsiteX39" fmla="*/ 722619 w 5822102"/>
                <a:gd name="connsiteY39" fmla="*/ 4828482 h 6685267"/>
                <a:gd name="connsiteX40" fmla="*/ 825972 w 5822102"/>
                <a:gd name="connsiteY40" fmla="*/ 4956104 h 6685267"/>
                <a:gd name="connsiteX41" fmla="*/ 926506 w 5822102"/>
                <a:gd name="connsiteY41" fmla="*/ 5085347 h 6685267"/>
                <a:gd name="connsiteX42" fmla="*/ 1027040 w 5822102"/>
                <a:gd name="connsiteY42" fmla="*/ 5210191 h 6685267"/>
                <a:gd name="connsiteX43" fmla="*/ 1132110 w 5822102"/>
                <a:gd name="connsiteY43" fmla="*/ 5330748 h 6685267"/>
                <a:gd name="connsiteX44" fmla="*/ 1354880 w 5822102"/>
                <a:gd name="connsiteY44" fmla="*/ 5558083 h 6685267"/>
                <a:gd name="connsiteX45" fmla="*/ 1855220 w 5822102"/>
                <a:gd name="connsiteY45" fmla="*/ 5937591 h 6685267"/>
                <a:gd name="connsiteX46" fmla="*/ 2131810 w 5822102"/>
                <a:gd name="connsiteY46" fmla="*/ 6080268 h 6685267"/>
                <a:gd name="connsiteX47" fmla="*/ 2423726 w 5822102"/>
                <a:gd name="connsiteY47" fmla="*/ 6188087 h 6685267"/>
                <a:gd name="connsiteX48" fmla="*/ 2727780 w 5822102"/>
                <a:gd name="connsiteY48" fmla="*/ 6262552 h 6685267"/>
                <a:gd name="connsiteX49" fmla="*/ 3041276 w 5822102"/>
                <a:gd name="connsiteY49" fmla="*/ 6304245 h 6685267"/>
                <a:gd name="connsiteX50" fmla="*/ 3360532 w 5822102"/>
                <a:gd name="connsiteY50" fmla="*/ 6317331 h 6685267"/>
                <a:gd name="connsiteX51" fmla="*/ 3439855 w 5822102"/>
                <a:gd name="connsiteY51" fmla="*/ 6316751 h 6685267"/>
                <a:gd name="connsiteX52" fmla="*/ 3478721 w 5822102"/>
                <a:gd name="connsiteY52" fmla="*/ 6315826 h 6685267"/>
                <a:gd name="connsiteX53" fmla="*/ 3517463 w 5822102"/>
                <a:gd name="connsiteY53" fmla="*/ 6313971 h 6685267"/>
                <a:gd name="connsiteX54" fmla="*/ 3671452 w 5822102"/>
                <a:gd name="connsiteY54" fmla="*/ 6301233 h 6685267"/>
                <a:gd name="connsiteX55" fmla="*/ 4265460 w 5822102"/>
                <a:gd name="connsiteY55" fmla="*/ 6149638 h 6685267"/>
                <a:gd name="connsiteX56" fmla="*/ 4546587 w 5822102"/>
                <a:gd name="connsiteY56" fmla="*/ 6018079 h 6685267"/>
                <a:gd name="connsiteX57" fmla="*/ 4818030 w 5822102"/>
                <a:gd name="connsiteY57" fmla="*/ 5858029 h 6685267"/>
                <a:gd name="connsiteX58" fmla="*/ 5081870 w 5822102"/>
                <a:gd name="connsiteY58" fmla="*/ 5676903 h 6685267"/>
                <a:gd name="connsiteX59" fmla="*/ 5212073 w 5822102"/>
                <a:gd name="connsiteY59" fmla="*/ 5581013 h 6685267"/>
                <a:gd name="connsiteX60" fmla="*/ 5343625 w 5822102"/>
                <a:gd name="connsiteY60" fmla="*/ 5481533 h 6685267"/>
                <a:gd name="connsiteX61" fmla="*/ 5610378 w 5822102"/>
                <a:gd name="connsiteY61" fmla="*/ 5284425 h 6685267"/>
                <a:gd name="connsiteX62" fmla="*/ 5822102 w 5822102"/>
                <a:gd name="connsiteY62" fmla="*/ 5126414 h 6685267"/>
                <a:gd name="connsiteX63" fmla="*/ 5822102 w 5822102"/>
                <a:gd name="connsiteY63" fmla="*/ 5556641 h 6685267"/>
                <a:gd name="connsiteX64" fmla="*/ 5576325 w 5822102"/>
                <a:gd name="connsiteY64" fmla="*/ 5749979 h 6685267"/>
                <a:gd name="connsiteX65" fmla="*/ 5447715 w 5822102"/>
                <a:gd name="connsiteY65" fmla="*/ 5852818 h 6685267"/>
                <a:gd name="connsiteX66" fmla="*/ 5315059 w 5822102"/>
                <a:gd name="connsiteY66" fmla="*/ 5956236 h 6685267"/>
                <a:gd name="connsiteX67" fmla="*/ 5038468 w 5822102"/>
                <a:gd name="connsiteY67" fmla="*/ 6155776 h 6685267"/>
                <a:gd name="connsiteX68" fmla="*/ 4741892 w 5822102"/>
                <a:gd name="connsiteY68" fmla="*/ 6338292 h 6685267"/>
                <a:gd name="connsiteX69" fmla="*/ 4420920 w 5822102"/>
                <a:gd name="connsiteY69" fmla="*/ 6492203 h 6685267"/>
                <a:gd name="connsiteX70" fmla="*/ 3717672 w 5822102"/>
                <a:gd name="connsiteY70" fmla="*/ 6670434 h 6685267"/>
                <a:gd name="connsiteX71" fmla="*/ 3535853 w 5822102"/>
                <a:gd name="connsiteY71" fmla="*/ 6683289 h 6685267"/>
                <a:gd name="connsiteX72" fmla="*/ 3490367 w 5822102"/>
                <a:gd name="connsiteY72" fmla="*/ 6684910 h 6685267"/>
                <a:gd name="connsiteX73" fmla="*/ 3445005 w 5822102"/>
                <a:gd name="connsiteY73" fmla="*/ 6685142 h 6685267"/>
                <a:gd name="connsiteX74" fmla="*/ 3355872 w 5822102"/>
                <a:gd name="connsiteY74" fmla="*/ 6684100 h 6685267"/>
                <a:gd name="connsiteX75" fmla="*/ 3179203 w 5822102"/>
                <a:gd name="connsiteY75" fmla="*/ 6677150 h 6685267"/>
                <a:gd name="connsiteX76" fmla="*/ 3002410 w 5822102"/>
                <a:gd name="connsiteY76" fmla="*/ 6661169 h 6685267"/>
                <a:gd name="connsiteX77" fmla="*/ 2650296 w 5822102"/>
                <a:gd name="connsiteY77" fmla="*/ 6604191 h 6685267"/>
                <a:gd name="connsiteX78" fmla="*/ 2306028 w 5822102"/>
                <a:gd name="connsiteY78" fmla="*/ 6505869 h 6685267"/>
                <a:gd name="connsiteX79" fmla="*/ 1978803 w 5822102"/>
                <a:gd name="connsiteY79" fmla="*/ 6363307 h 6685267"/>
                <a:gd name="connsiteX80" fmla="*/ 1678428 w 5822102"/>
                <a:gd name="connsiteY80" fmla="*/ 6177779 h 6685267"/>
                <a:gd name="connsiteX81" fmla="*/ 1175880 w 5822102"/>
                <a:gd name="connsiteY81" fmla="*/ 5710373 h 6685267"/>
                <a:gd name="connsiteX82" fmla="*/ 971502 w 5822102"/>
                <a:gd name="connsiteY82" fmla="*/ 5445399 h 6685267"/>
                <a:gd name="connsiteX83" fmla="*/ 790909 w 5822102"/>
                <a:gd name="connsiteY83" fmla="*/ 5169078 h 6685267"/>
                <a:gd name="connsiteX84" fmla="*/ 706680 w 5822102"/>
                <a:gd name="connsiteY84" fmla="*/ 5031959 h 6685267"/>
                <a:gd name="connsiteX85" fmla="*/ 619143 w 5822102"/>
                <a:gd name="connsiteY85" fmla="*/ 4897157 h 6685267"/>
                <a:gd name="connsiteX86" fmla="*/ 436465 w 5822102"/>
                <a:gd name="connsiteY86" fmla="*/ 4628710 h 6685267"/>
                <a:gd name="connsiteX87" fmla="*/ 347088 w 5822102"/>
                <a:gd name="connsiteY87" fmla="*/ 4492171 h 6685267"/>
                <a:gd name="connsiteX88" fmla="*/ 262001 w 5822102"/>
                <a:gd name="connsiteY88" fmla="*/ 4352619 h 6685267"/>
                <a:gd name="connsiteX89" fmla="*/ 118679 w 5822102"/>
                <a:gd name="connsiteY89" fmla="*/ 4059853 h 6685267"/>
                <a:gd name="connsiteX90" fmla="*/ 28322 w 5822102"/>
                <a:gd name="connsiteY90" fmla="*/ 3749136 h 6685267"/>
                <a:gd name="connsiteX91" fmla="*/ 0 w 5822102"/>
                <a:gd name="connsiteY91" fmla="*/ 3428922 h 6685267"/>
                <a:gd name="connsiteX92" fmla="*/ 253052 w 5822102"/>
                <a:gd name="connsiteY92" fmla="*/ 2174356 h 6685267"/>
                <a:gd name="connsiteX93" fmla="*/ 389141 w 5822102"/>
                <a:gd name="connsiteY93" fmla="*/ 1877652 h 6685267"/>
                <a:gd name="connsiteX94" fmla="*/ 552079 w 5822102"/>
                <a:gd name="connsiteY94" fmla="*/ 1591834 h 6685267"/>
                <a:gd name="connsiteX95" fmla="*/ 954950 w 5822102"/>
                <a:gd name="connsiteY95" fmla="*/ 1061773 h 6685267"/>
                <a:gd name="connsiteX96" fmla="*/ 1192922 w 5822102"/>
                <a:gd name="connsiteY96" fmla="*/ 822626 h 6685267"/>
                <a:gd name="connsiteX97" fmla="*/ 1255939 w 5822102"/>
                <a:gd name="connsiteY97" fmla="*/ 765880 h 6685267"/>
                <a:gd name="connsiteX98" fmla="*/ 1320183 w 5822102"/>
                <a:gd name="connsiteY98" fmla="*/ 710291 h 6685267"/>
                <a:gd name="connsiteX99" fmla="*/ 1452961 w 5822102"/>
                <a:gd name="connsiteY99" fmla="*/ 603514 h 6685267"/>
                <a:gd name="connsiteX100" fmla="*/ 2033360 w 5822102"/>
                <a:gd name="connsiteY100" fmla="*/ 235818 h 6685267"/>
                <a:gd name="connsiteX101" fmla="*/ 2512513 w 5822102"/>
                <a:gd name="connsiteY101" fmla="*/ 30012 h 66852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5822102" h="6685267">
                  <a:moveTo>
                    <a:pt x="2605444" y="0"/>
                  </a:moveTo>
                  <a:lnTo>
                    <a:pt x="4757391" y="0"/>
                  </a:lnTo>
                  <a:lnTo>
                    <a:pt x="4913680" y="56274"/>
                  </a:lnTo>
                  <a:cubicBezTo>
                    <a:pt x="5074659" y="119278"/>
                    <a:pt x="5229483" y="195083"/>
                    <a:pt x="5376238" y="282027"/>
                  </a:cubicBezTo>
                  <a:cubicBezTo>
                    <a:pt x="5474014" y="340105"/>
                    <a:pt x="5568080" y="403280"/>
                    <a:pt x="5658024" y="471014"/>
                  </a:cubicBezTo>
                  <a:lnTo>
                    <a:pt x="5822102" y="609109"/>
                  </a:lnTo>
                  <a:lnTo>
                    <a:pt x="5822102" y="760697"/>
                  </a:lnTo>
                  <a:lnTo>
                    <a:pt x="5707785" y="666601"/>
                  </a:lnTo>
                  <a:cubicBezTo>
                    <a:pt x="5665273" y="633682"/>
                    <a:pt x="5621749" y="602008"/>
                    <a:pt x="5577306" y="571666"/>
                  </a:cubicBezTo>
                  <a:cubicBezTo>
                    <a:pt x="5487929" y="511562"/>
                    <a:pt x="5395118" y="456089"/>
                    <a:pt x="5298630" y="407449"/>
                  </a:cubicBezTo>
                  <a:cubicBezTo>
                    <a:pt x="5106266" y="309010"/>
                    <a:pt x="4901153" y="235355"/>
                    <a:pt x="4690768" y="184979"/>
                  </a:cubicBezTo>
                  <a:cubicBezTo>
                    <a:pt x="4480382" y="134486"/>
                    <a:pt x="4264724" y="106807"/>
                    <a:pt x="4048577" y="99280"/>
                  </a:cubicBezTo>
                  <a:cubicBezTo>
                    <a:pt x="3832182" y="90709"/>
                    <a:pt x="3617997" y="102290"/>
                    <a:pt x="3405404" y="131937"/>
                  </a:cubicBezTo>
                  <a:cubicBezTo>
                    <a:pt x="3299353" y="147340"/>
                    <a:pt x="3193915" y="166449"/>
                    <a:pt x="3089702" y="190190"/>
                  </a:cubicBezTo>
                  <a:cubicBezTo>
                    <a:pt x="2985491" y="214278"/>
                    <a:pt x="2882137" y="241725"/>
                    <a:pt x="2780132" y="273457"/>
                  </a:cubicBezTo>
                  <a:cubicBezTo>
                    <a:pt x="2678126" y="305073"/>
                    <a:pt x="2577348" y="340510"/>
                    <a:pt x="2478040" y="379654"/>
                  </a:cubicBezTo>
                  <a:cubicBezTo>
                    <a:pt x="2378854" y="418914"/>
                    <a:pt x="2281017" y="461763"/>
                    <a:pt x="2184897" y="507972"/>
                  </a:cubicBezTo>
                  <a:cubicBezTo>
                    <a:pt x="1992657" y="600271"/>
                    <a:pt x="1806791" y="705542"/>
                    <a:pt x="1629141" y="823205"/>
                  </a:cubicBezTo>
                  <a:cubicBezTo>
                    <a:pt x="1584882" y="852736"/>
                    <a:pt x="1540745" y="882731"/>
                    <a:pt x="1497711" y="914000"/>
                  </a:cubicBezTo>
                  <a:cubicBezTo>
                    <a:pt x="1475888" y="929286"/>
                    <a:pt x="1454555" y="945153"/>
                    <a:pt x="1433099" y="960903"/>
                  </a:cubicBezTo>
                  <a:cubicBezTo>
                    <a:pt x="1411521" y="976537"/>
                    <a:pt x="1390311" y="992634"/>
                    <a:pt x="1369346" y="1008963"/>
                  </a:cubicBezTo>
                  <a:cubicBezTo>
                    <a:pt x="1285119" y="1074165"/>
                    <a:pt x="1202730" y="1141797"/>
                    <a:pt x="1123406" y="1212905"/>
                  </a:cubicBezTo>
                  <a:cubicBezTo>
                    <a:pt x="964391" y="1354656"/>
                    <a:pt x="816900" y="1509261"/>
                    <a:pt x="684367" y="1675564"/>
                  </a:cubicBezTo>
                  <a:cubicBezTo>
                    <a:pt x="618161" y="1758716"/>
                    <a:pt x="555512" y="1844763"/>
                    <a:pt x="497153" y="1933588"/>
                  </a:cubicBezTo>
                  <a:cubicBezTo>
                    <a:pt x="439775" y="2022877"/>
                    <a:pt x="385584" y="2114367"/>
                    <a:pt x="337770" y="2208983"/>
                  </a:cubicBezTo>
                  <a:cubicBezTo>
                    <a:pt x="325388" y="2232493"/>
                    <a:pt x="313862" y="2256349"/>
                    <a:pt x="302461" y="2280207"/>
                  </a:cubicBezTo>
                  <a:lnTo>
                    <a:pt x="285296" y="2316107"/>
                  </a:lnTo>
                  <a:lnTo>
                    <a:pt x="268991" y="2352355"/>
                  </a:lnTo>
                  <a:cubicBezTo>
                    <a:pt x="258324" y="2376560"/>
                    <a:pt x="247535" y="2400764"/>
                    <a:pt x="237849" y="2425432"/>
                  </a:cubicBezTo>
                  <a:cubicBezTo>
                    <a:pt x="228163" y="2450099"/>
                    <a:pt x="217498" y="2474419"/>
                    <a:pt x="208670" y="2499319"/>
                  </a:cubicBezTo>
                  <a:cubicBezTo>
                    <a:pt x="170909" y="2598219"/>
                    <a:pt x="138908" y="2699206"/>
                    <a:pt x="113775" y="2801929"/>
                  </a:cubicBezTo>
                  <a:cubicBezTo>
                    <a:pt x="62773" y="3006911"/>
                    <a:pt x="36659" y="3217917"/>
                    <a:pt x="36781" y="3428922"/>
                  </a:cubicBezTo>
                  <a:cubicBezTo>
                    <a:pt x="37394" y="3534078"/>
                    <a:pt x="47816" y="3639001"/>
                    <a:pt x="69148" y="3741955"/>
                  </a:cubicBezTo>
                  <a:cubicBezTo>
                    <a:pt x="91585" y="3844679"/>
                    <a:pt x="124074" y="3945202"/>
                    <a:pt x="167966" y="4041323"/>
                  </a:cubicBezTo>
                  <a:cubicBezTo>
                    <a:pt x="178387" y="4065528"/>
                    <a:pt x="190525" y="4089153"/>
                    <a:pt x="202049" y="4112894"/>
                  </a:cubicBezTo>
                  <a:cubicBezTo>
                    <a:pt x="214555" y="4136288"/>
                    <a:pt x="226447" y="4159912"/>
                    <a:pt x="239933" y="4182843"/>
                  </a:cubicBezTo>
                  <a:cubicBezTo>
                    <a:pt x="265680" y="4229167"/>
                    <a:pt x="294368" y="4274101"/>
                    <a:pt x="323916" y="4318456"/>
                  </a:cubicBezTo>
                  <a:cubicBezTo>
                    <a:pt x="353341" y="4362927"/>
                    <a:pt x="384849" y="4406240"/>
                    <a:pt x="416604" y="4449436"/>
                  </a:cubicBezTo>
                  <a:cubicBezTo>
                    <a:pt x="448847" y="4492286"/>
                    <a:pt x="482319" y="4534557"/>
                    <a:pt x="515911" y="4576711"/>
                  </a:cubicBezTo>
                  <a:cubicBezTo>
                    <a:pt x="583219" y="4661137"/>
                    <a:pt x="653594" y="4743825"/>
                    <a:pt x="722619" y="4828482"/>
                  </a:cubicBezTo>
                  <a:cubicBezTo>
                    <a:pt x="757315" y="4870637"/>
                    <a:pt x="791889" y="4913138"/>
                    <a:pt x="825972" y="4956104"/>
                  </a:cubicBezTo>
                  <a:cubicBezTo>
                    <a:pt x="859934" y="4998722"/>
                    <a:pt x="893649" y="5044004"/>
                    <a:pt x="926506" y="5085347"/>
                  </a:cubicBezTo>
                  <a:cubicBezTo>
                    <a:pt x="959119" y="5127734"/>
                    <a:pt x="993324" y="5168847"/>
                    <a:pt x="1027040" y="5210191"/>
                  </a:cubicBezTo>
                  <a:cubicBezTo>
                    <a:pt x="1061737" y="5250840"/>
                    <a:pt x="1096188" y="5291488"/>
                    <a:pt x="1132110" y="5330748"/>
                  </a:cubicBezTo>
                  <a:cubicBezTo>
                    <a:pt x="1203465" y="5409731"/>
                    <a:pt x="1277639" y="5485818"/>
                    <a:pt x="1354880" y="5558083"/>
                  </a:cubicBezTo>
                  <a:cubicBezTo>
                    <a:pt x="1509603" y="5702266"/>
                    <a:pt x="1676588" y="5830930"/>
                    <a:pt x="1855220" y="5937591"/>
                  </a:cubicBezTo>
                  <a:cubicBezTo>
                    <a:pt x="1944720" y="5990632"/>
                    <a:pt x="2036549" y="6039272"/>
                    <a:pt x="2131810" y="6080268"/>
                  </a:cubicBezTo>
                  <a:cubicBezTo>
                    <a:pt x="2226460" y="6122423"/>
                    <a:pt x="2324173" y="6157977"/>
                    <a:pt x="2423726" y="6188087"/>
                  </a:cubicBezTo>
                  <a:cubicBezTo>
                    <a:pt x="2523280" y="6218313"/>
                    <a:pt x="2624794" y="6242749"/>
                    <a:pt x="2727780" y="6262552"/>
                  </a:cubicBezTo>
                  <a:cubicBezTo>
                    <a:pt x="2830890" y="6282008"/>
                    <a:pt x="2935714" y="6295326"/>
                    <a:pt x="3041276" y="6304245"/>
                  </a:cubicBezTo>
                  <a:cubicBezTo>
                    <a:pt x="3146836" y="6313277"/>
                    <a:pt x="3253499" y="6317215"/>
                    <a:pt x="3360532" y="6317331"/>
                  </a:cubicBezTo>
                  <a:cubicBezTo>
                    <a:pt x="3387259" y="6317331"/>
                    <a:pt x="3414354" y="6317794"/>
                    <a:pt x="3439855" y="6316751"/>
                  </a:cubicBezTo>
                  <a:lnTo>
                    <a:pt x="3478721" y="6315826"/>
                  </a:lnTo>
                  <a:lnTo>
                    <a:pt x="3517463" y="6313971"/>
                  </a:lnTo>
                  <a:cubicBezTo>
                    <a:pt x="3569078" y="6311772"/>
                    <a:pt x="3620449" y="6306907"/>
                    <a:pt x="3671452" y="6301233"/>
                  </a:cubicBezTo>
                  <a:cubicBezTo>
                    <a:pt x="3875707" y="6277608"/>
                    <a:pt x="4074445" y="6225841"/>
                    <a:pt x="4265460" y="6149638"/>
                  </a:cubicBezTo>
                  <a:cubicBezTo>
                    <a:pt x="4361212" y="6111884"/>
                    <a:pt x="4454636" y="6067065"/>
                    <a:pt x="4546587" y="6018079"/>
                  </a:cubicBezTo>
                  <a:cubicBezTo>
                    <a:pt x="4638662" y="5969322"/>
                    <a:pt x="4729020" y="5915240"/>
                    <a:pt x="4818030" y="5858029"/>
                  </a:cubicBezTo>
                  <a:cubicBezTo>
                    <a:pt x="4907038" y="5800703"/>
                    <a:pt x="4994577" y="5739672"/>
                    <a:pt x="5081870" y="5676903"/>
                  </a:cubicBezTo>
                  <a:cubicBezTo>
                    <a:pt x="5125392" y="5645519"/>
                    <a:pt x="5168794" y="5613324"/>
                    <a:pt x="5212073" y="5581013"/>
                  </a:cubicBezTo>
                  <a:lnTo>
                    <a:pt x="5343625" y="5481533"/>
                  </a:lnTo>
                  <a:cubicBezTo>
                    <a:pt x="5432696" y="5414768"/>
                    <a:pt x="5521951" y="5349452"/>
                    <a:pt x="5610378" y="5284425"/>
                  </a:cubicBezTo>
                  <a:lnTo>
                    <a:pt x="5822102" y="5126414"/>
                  </a:lnTo>
                  <a:lnTo>
                    <a:pt x="5822102" y="5556641"/>
                  </a:lnTo>
                  <a:lnTo>
                    <a:pt x="5576325" y="5749979"/>
                  </a:lnTo>
                  <a:lnTo>
                    <a:pt x="5447715" y="5852818"/>
                  </a:lnTo>
                  <a:cubicBezTo>
                    <a:pt x="5403945" y="5887445"/>
                    <a:pt x="5359932" y="5922073"/>
                    <a:pt x="5315059" y="5956236"/>
                  </a:cubicBezTo>
                  <a:cubicBezTo>
                    <a:pt x="5225682" y="6024680"/>
                    <a:pt x="5133976" y="6091734"/>
                    <a:pt x="5038468" y="6155776"/>
                  </a:cubicBezTo>
                  <a:cubicBezTo>
                    <a:pt x="4943084" y="6219703"/>
                    <a:pt x="4845002" y="6281777"/>
                    <a:pt x="4741892" y="6338292"/>
                  </a:cubicBezTo>
                  <a:cubicBezTo>
                    <a:pt x="4638784" y="6394692"/>
                    <a:pt x="4532120" y="6447038"/>
                    <a:pt x="4420920" y="6492203"/>
                  </a:cubicBezTo>
                  <a:cubicBezTo>
                    <a:pt x="4199255" y="6583693"/>
                    <a:pt x="3959813" y="6644840"/>
                    <a:pt x="3717672" y="6670434"/>
                  </a:cubicBezTo>
                  <a:cubicBezTo>
                    <a:pt x="3657106" y="6676456"/>
                    <a:pt x="3596419" y="6681321"/>
                    <a:pt x="3535853" y="6683289"/>
                  </a:cubicBezTo>
                  <a:lnTo>
                    <a:pt x="3490367" y="6684910"/>
                  </a:lnTo>
                  <a:lnTo>
                    <a:pt x="3445005" y="6685142"/>
                  </a:lnTo>
                  <a:cubicBezTo>
                    <a:pt x="3414354" y="6685605"/>
                    <a:pt x="3385297" y="6684679"/>
                    <a:pt x="3355872" y="6684100"/>
                  </a:cubicBezTo>
                  <a:cubicBezTo>
                    <a:pt x="3297146" y="6683405"/>
                    <a:pt x="3238052" y="6680047"/>
                    <a:pt x="3179203" y="6677150"/>
                  </a:cubicBezTo>
                  <a:cubicBezTo>
                    <a:pt x="3120232" y="6672519"/>
                    <a:pt x="3061259" y="6668233"/>
                    <a:pt x="3002410" y="6661169"/>
                  </a:cubicBezTo>
                  <a:cubicBezTo>
                    <a:pt x="2884589" y="6647851"/>
                    <a:pt x="2766891" y="6629669"/>
                    <a:pt x="2650296" y="6604191"/>
                  </a:cubicBezTo>
                  <a:cubicBezTo>
                    <a:pt x="2533702" y="6578713"/>
                    <a:pt x="2418456" y="6545938"/>
                    <a:pt x="2306028" y="6505869"/>
                  </a:cubicBezTo>
                  <a:cubicBezTo>
                    <a:pt x="2193602" y="6465683"/>
                    <a:pt x="2084118" y="6417738"/>
                    <a:pt x="1978803" y="6363307"/>
                  </a:cubicBezTo>
                  <a:cubicBezTo>
                    <a:pt x="1873855" y="6308066"/>
                    <a:pt x="1773077" y="6246340"/>
                    <a:pt x="1678428" y="6177779"/>
                  </a:cubicBezTo>
                  <a:cubicBezTo>
                    <a:pt x="1488393" y="6041356"/>
                    <a:pt x="1321900" y="5881423"/>
                    <a:pt x="1175880" y="5710373"/>
                  </a:cubicBezTo>
                  <a:cubicBezTo>
                    <a:pt x="1103177" y="5624441"/>
                    <a:pt x="1035501" y="5535732"/>
                    <a:pt x="971502" y="5445399"/>
                  </a:cubicBezTo>
                  <a:cubicBezTo>
                    <a:pt x="907380" y="5355069"/>
                    <a:pt x="847550" y="5262768"/>
                    <a:pt x="790909" y="5169078"/>
                  </a:cubicBezTo>
                  <a:cubicBezTo>
                    <a:pt x="761974" y="5121712"/>
                    <a:pt x="735492" y="5077357"/>
                    <a:pt x="706680" y="5031959"/>
                  </a:cubicBezTo>
                  <a:cubicBezTo>
                    <a:pt x="678114" y="4986910"/>
                    <a:pt x="649058" y="4941860"/>
                    <a:pt x="619143" y="4897157"/>
                  </a:cubicBezTo>
                  <a:lnTo>
                    <a:pt x="436465" y="4628710"/>
                  </a:lnTo>
                  <a:cubicBezTo>
                    <a:pt x="406182" y="4583544"/>
                    <a:pt x="376267" y="4538147"/>
                    <a:pt x="347088" y="4492171"/>
                  </a:cubicBezTo>
                  <a:cubicBezTo>
                    <a:pt x="317908" y="4446194"/>
                    <a:pt x="288974" y="4400102"/>
                    <a:pt x="262001" y="4352619"/>
                  </a:cubicBezTo>
                  <a:cubicBezTo>
                    <a:pt x="207934" y="4258119"/>
                    <a:pt x="158280" y="4160840"/>
                    <a:pt x="118679" y="4059853"/>
                  </a:cubicBezTo>
                  <a:cubicBezTo>
                    <a:pt x="78343" y="3959214"/>
                    <a:pt x="48429" y="3854870"/>
                    <a:pt x="28322" y="3749136"/>
                  </a:cubicBezTo>
                  <a:cubicBezTo>
                    <a:pt x="9073" y="3643402"/>
                    <a:pt x="0" y="3536046"/>
                    <a:pt x="0" y="3428922"/>
                  </a:cubicBezTo>
                  <a:cubicBezTo>
                    <a:pt x="1594" y="3001816"/>
                    <a:pt x="89010" y="2575868"/>
                    <a:pt x="253052" y="2174356"/>
                  </a:cubicBezTo>
                  <a:cubicBezTo>
                    <a:pt x="294246" y="2074066"/>
                    <a:pt x="338873" y="1974700"/>
                    <a:pt x="389141" y="1877652"/>
                  </a:cubicBezTo>
                  <a:cubicBezTo>
                    <a:pt x="438672" y="1780256"/>
                    <a:pt x="493230" y="1684945"/>
                    <a:pt x="552079" y="1591834"/>
                  </a:cubicBezTo>
                  <a:cubicBezTo>
                    <a:pt x="669900" y="1405728"/>
                    <a:pt x="804394" y="1227729"/>
                    <a:pt x="954950" y="1061773"/>
                  </a:cubicBezTo>
                  <a:cubicBezTo>
                    <a:pt x="1030597" y="979085"/>
                    <a:pt x="1109552" y="898829"/>
                    <a:pt x="1192922" y="822626"/>
                  </a:cubicBezTo>
                  <a:cubicBezTo>
                    <a:pt x="1213642" y="803402"/>
                    <a:pt x="1234483" y="784409"/>
                    <a:pt x="1255939" y="765880"/>
                  </a:cubicBezTo>
                  <a:cubicBezTo>
                    <a:pt x="1277273" y="747234"/>
                    <a:pt x="1298237" y="728241"/>
                    <a:pt x="1320183" y="710291"/>
                  </a:cubicBezTo>
                  <a:cubicBezTo>
                    <a:pt x="1363585" y="673811"/>
                    <a:pt x="1408088" y="638489"/>
                    <a:pt x="1452961" y="603514"/>
                  </a:cubicBezTo>
                  <a:cubicBezTo>
                    <a:pt x="1633310" y="464543"/>
                    <a:pt x="1828125" y="341437"/>
                    <a:pt x="2033360" y="235818"/>
                  </a:cubicBezTo>
                  <a:cubicBezTo>
                    <a:pt x="2187242" y="156561"/>
                    <a:pt x="2347554" y="87597"/>
                    <a:pt x="2512513" y="3001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15102EBE-A80F-4CFF-B1DD-941EF9728B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04998" y="98659"/>
              <a:ext cx="5774333" cy="6315453"/>
            </a:xfrm>
            <a:custGeom>
              <a:avLst/>
              <a:gdLst>
                <a:gd name="connsiteX0" fmla="*/ 3707237 w 5774333"/>
                <a:gd name="connsiteY0" fmla="*/ 1489 h 6315453"/>
                <a:gd name="connsiteX1" fmla="*/ 4037665 w 5774333"/>
                <a:gd name="connsiteY1" fmla="*/ 6121 h 6315453"/>
                <a:gd name="connsiteX2" fmla="*/ 4692239 w 5774333"/>
                <a:gd name="connsiteY2" fmla="*/ 102128 h 6315453"/>
                <a:gd name="connsiteX3" fmla="*/ 5315059 w 5774333"/>
                <a:gd name="connsiteY3" fmla="*/ 324945 h 6315453"/>
                <a:gd name="connsiteX4" fmla="*/ 5738325 w 5774333"/>
                <a:gd name="connsiteY4" fmla="*/ 578286 h 6315453"/>
                <a:gd name="connsiteX5" fmla="*/ 5774333 w 5774333"/>
                <a:gd name="connsiteY5" fmla="*/ 606551 h 6315453"/>
                <a:gd name="connsiteX6" fmla="*/ 5774333 w 5774333"/>
                <a:gd name="connsiteY6" fmla="*/ 975490 h 6315453"/>
                <a:gd name="connsiteX7" fmla="*/ 5676001 w 5774333"/>
                <a:gd name="connsiteY7" fmla="*/ 889749 h 6315453"/>
                <a:gd name="connsiteX8" fmla="*/ 5177132 w 5774333"/>
                <a:gd name="connsiteY8" fmla="*/ 581926 h 6315453"/>
                <a:gd name="connsiteX9" fmla="*/ 4615735 w 5774333"/>
                <a:gd name="connsiteY9" fmla="*/ 388640 h 6315453"/>
                <a:gd name="connsiteX10" fmla="*/ 4020010 w 5774333"/>
                <a:gd name="connsiteY10" fmla="*/ 308500 h 6315453"/>
                <a:gd name="connsiteX11" fmla="*/ 3416315 w 5774333"/>
                <a:gd name="connsiteY11" fmla="*/ 328882 h 6315453"/>
                <a:gd name="connsiteX12" fmla="*/ 2823779 w 5774333"/>
                <a:gd name="connsiteY12" fmla="*/ 446545 h 6315453"/>
                <a:gd name="connsiteX13" fmla="*/ 2256987 w 5774333"/>
                <a:gd name="connsiteY13" fmla="*/ 651296 h 6315453"/>
                <a:gd name="connsiteX14" fmla="*/ 1244169 w 5774333"/>
                <a:gd name="connsiteY14" fmla="*/ 1280374 h 6315453"/>
                <a:gd name="connsiteX15" fmla="*/ 830141 w 5774333"/>
                <a:gd name="connsiteY15" fmla="*/ 1700184 h 6315453"/>
                <a:gd name="connsiteX16" fmla="*/ 502792 w 5774333"/>
                <a:gd name="connsiteY16" fmla="*/ 2182300 h 6315453"/>
                <a:gd name="connsiteX17" fmla="*/ 280637 w 5774333"/>
                <a:gd name="connsiteY17" fmla="*/ 2715256 h 6315453"/>
                <a:gd name="connsiteX18" fmla="*/ 199843 w 5774333"/>
                <a:gd name="connsiteY18" fmla="*/ 3283418 h 6315453"/>
                <a:gd name="connsiteX19" fmla="*/ 233926 w 5774333"/>
                <a:gd name="connsiteY19" fmla="*/ 3561593 h 6315453"/>
                <a:gd name="connsiteX20" fmla="*/ 334582 w 5774333"/>
                <a:gd name="connsiteY20" fmla="*/ 3821816 h 6315453"/>
                <a:gd name="connsiteX21" fmla="*/ 404834 w 5774333"/>
                <a:gd name="connsiteY21" fmla="*/ 3944343 h 6315453"/>
                <a:gd name="connsiteX22" fmla="*/ 485506 w 5774333"/>
                <a:gd name="connsiteY22" fmla="*/ 4062932 h 6315453"/>
                <a:gd name="connsiteX23" fmla="*/ 671861 w 5774333"/>
                <a:gd name="connsiteY23" fmla="*/ 4292120 h 6315453"/>
                <a:gd name="connsiteX24" fmla="*/ 873542 w 5774333"/>
                <a:gd name="connsiteY24" fmla="*/ 4523044 h 6315453"/>
                <a:gd name="connsiteX25" fmla="*/ 973831 w 5774333"/>
                <a:gd name="connsiteY25" fmla="*/ 4643601 h 6315453"/>
                <a:gd name="connsiteX26" fmla="*/ 1022014 w 5774333"/>
                <a:gd name="connsiteY26" fmla="*/ 4702780 h 6315453"/>
                <a:gd name="connsiteX27" fmla="*/ 1069215 w 5774333"/>
                <a:gd name="connsiteY27" fmla="*/ 4759411 h 6315453"/>
                <a:gd name="connsiteX28" fmla="*/ 1474784 w 5774333"/>
                <a:gd name="connsiteY28" fmla="*/ 5177948 h 6315453"/>
                <a:gd name="connsiteX29" fmla="*/ 1690442 w 5774333"/>
                <a:gd name="connsiteY29" fmla="*/ 5366255 h 6315453"/>
                <a:gd name="connsiteX30" fmla="*/ 1916276 w 5774333"/>
                <a:gd name="connsiteY30" fmla="*/ 5539852 h 6315453"/>
                <a:gd name="connsiteX31" fmla="*/ 2420784 w 5774333"/>
                <a:gd name="connsiteY31" fmla="*/ 5814437 h 6315453"/>
                <a:gd name="connsiteX32" fmla="*/ 2703015 w 5774333"/>
                <a:gd name="connsiteY32" fmla="*/ 5892029 h 6315453"/>
                <a:gd name="connsiteX33" fmla="*/ 2775350 w 5774333"/>
                <a:gd name="connsiteY33" fmla="*/ 5905695 h 6315453"/>
                <a:gd name="connsiteX34" fmla="*/ 2848299 w 5774333"/>
                <a:gd name="connsiteY34" fmla="*/ 5917161 h 6315453"/>
                <a:gd name="connsiteX35" fmla="*/ 2995544 w 5774333"/>
                <a:gd name="connsiteY35" fmla="*/ 5933605 h 6315453"/>
                <a:gd name="connsiteX36" fmla="*/ 3069596 w 5774333"/>
                <a:gd name="connsiteY36" fmla="*/ 5938933 h 6315453"/>
                <a:gd name="connsiteX37" fmla="*/ 3143894 w 5774333"/>
                <a:gd name="connsiteY37" fmla="*/ 5942639 h 6315453"/>
                <a:gd name="connsiteX38" fmla="*/ 3218436 w 5774333"/>
                <a:gd name="connsiteY38" fmla="*/ 5944260 h 6315453"/>
                <a:gd name="connsiteX39" fmla="*/ 3293101 w 5774333"/>
                <a:gd name="connsiteY39" fmla="*/ 5943913 h 6315453"/>
                <a:gd name="connsiteX40" fmla="*/ 3330494 w 5774333"/>
                <a:gd name="connsiteY40" fmla="*/ 5943565 h 6315453"/>
                <a:gd name="connsiteX41" fmla="*/ 3366540 w 5774333"/>
                <a:gd name="connsiteY41" fmla="*/ 5942059 h 6315453"/>
                <a:gd name="connsiteX42" fmla="*/ 3402462 w 5774333"/>
                <a:gd name="connsiteY42" fmla="*/ 5940323 h 6315453"/>
                <a:gd name="connsiteX43" fmla="*/ 3438262 w 5774333"/>
                <a:gd name="connsiteY43" fmla="*/ 5937543 h 6315453"/>
                <a:gd name="connsiteX44" fmla="*/ 3580236 w 5774333"/>
                <a:gd name="connsiteY44" fmla="*/ 5920982 h 6315453"/>
                <a:gd name="connsiteX45" fmla="*/ 4121034 w 5774333"/>
                <a:gd name="connsiteY45" fmla="*/ 5753290 h 6315453"/>
                <a:gd name="connsiteX46" fmla="*/ 4620639 w 5774333"/>
                <a:gd name="connsiteY46" fmla="*/ 5459364 h 6315453"/>
                <a:gd name="connsiteX47" fmla="*/ 4741771 w 5774333"/>
                <a:gd name="connsiteY47" fmla="*/ 5372971 h 6315453"/>
                <a:gd name="connsiteX48" fmla="*/ 4862901 w 5774333"/>
                <a:gd name="connsiteY48" fmla="*/ 5283682 h 6315453"/>
                <a:gd name="connsiteX49" fmla="*/ 5108229 w 5774333"/>
                <a:gd name="connsiteY49" fmla="*/ 5098386 h 6315453"/>
                <a:gd name="connsiteX50" fmla="*/ 5612493 w 5774333"/>
                <a:gd name="connsiteY50" fmla="*/ 4739724 h 6315453"/>
                <a:gd name="connsiteX51" fmla="*/ 5774333 w 5774333"/>
                <a:gd name="connsiteY51" fmla="*/ 4623488 h 6315453"/>
                <a:gd name="connsiteX52" fmla="*/ 5774333 w 5774333"/>
                <a:gd name="connsiteY52" fmla="*/ 5232926 h 6315453"/>
                <a:gd name="connsiteX53" fmla="*/ 5676492 w 5774333"/>
                <a:gd name="connsiteY53" fmla="*/ 5306859 h 6315453"/>
                <a:gd name="connsiteX54" fmla="*/ 5426260 w 5774333"/>
                <a:gd name="connsiteY54" fmla="*/ 5486233 h 6315453"/>
                <a:gd name="connsiteX55" fmla="*/ 5300225 w 5774333"/>
                <a:gd name="connsiteY55" fmla="*/ 5576217 h 6315453"/>
                <a:gd name="connsiteX56" fmla="*/ 5170757 w 5774333"/>
                <a:gd name="connsiteY56" fmla="*/ 5666780 h 6315453"/>
                <a:gd name="connsiteX57" fmla="*/ 5038100 w 5774333"/>
                <a:gd name="connsiteY57" fmla="*/ 5756185 h 6315453"/>
                <a:gd name="connsiteX58" fmla="*/ 4901276 w 5774333"/>
                <a:gd name="connsiteY58" fmla="*/ 5843043 h 6315453"/>
                <a:gd name="connsiteX59" fmla="*/ 4614019 w 5774333"/>
                <a:gd name="connsiteY59" fmla="*/ 6006103 h 6315453"/>
                <a:gd name="connsiteX60" fmla="*/ 4305061 w 5774333"/>
                <a:gd name="connsiteY60" fmla="*/ 6144726 h 6315453"/>
                <a:gd name="connsiteX61" fmla="*/ 3632710 w 5774333"/>
                <a:gd name="connsiteY61" fmla="*/ 6304196 h 6315453"/>
                <a:gd name="connsiteX62" fmla="*/ 3459594 w 5774333"/>
                <a:gd name="connsiteY62" fmla="*/ 6314504 h 6315453"/>
                <a:gd name="connsiteX63" fmla="*/ 3416315 w 5774333"/>
                <a:gd name="connsiteY63" fmla="*/ 6315429 h 6315453"/>
                <a:gd name="connsiteX64" fmla="*/ 3373159 w 5774333"/>
                <a:gd name="connsiteY64" fmla="*/ 6315198 h 6315453"/>
                <a:gd name="connsiteX65" fmla="*/ 3330127 w 5774333"/>
                <a:gd name="connsiteY65" fmla="*/ 6314735 h 6315453"/>
                <a:gd name="connsiteX66" fmla="*/ 3288320 w 5774333"/>
                <a:gd name="connsiteY66" fmla="*/ 6313230 h 6315453"/>
                <a:gd name="connsiteX67" fmla="*/ 2954350 w 5774333"/>
                <a:gd name="connsiteY67" fmla="*/ 6288098 h 6315453"/>
                <a:gd name="connsiteX68" fmla="*/ 2622466 w 5774333"/>
                <a:gd name="connsiteY68" fmla="*/ 6232742 h 6315453"/>
                <a:gd name="connsiteX69" fmla="*/ 2296466 w 5774333"/>
                <a:gd name="connsiteY69" fmla="*/ 6146001 h 6315453"/>
                <a:gd name="connsiteX70" fmla="*/ 1672419 w 5774333"/>
                <a:gd name="connsiteY70" fmla="*/ 5885197 h 6315453"/>
                <a:gd name="connsiteX71" fmla="*/ 1146578 w 5774333"/>
                <a:gd name="connsiteY71" fmla="*/ 5479168 h 6315453"/>
                <a:gd name="connsiteX72" fmla="*/ 933372 w 5774333"/>
                <a:gd name="connsiteY72" fmla="*/ 5234810 h 6315453"/>
                <a:gd name="connsiteX73" fmla="*/ 747140 w 5774333"/>
                <a:gd name="connsiteY73" fmla="*/ 4976091 h 6315453"/>
                <a:gd name="connsiteX74" fmla="*/ 703616 w 5774333"/>
                <a:gd name="connsiteY74" fmla="*/ 4910196 h 6315453"/>
                <a:gd name="connsiteX75" fmla="*/ 662053 w 5774333"/>
                <a:gd name="connsiteY75" fmla="*/ 4846269 h 6315453"/>
                <a:gd name="connsiteX76" fmla="*/ 580033 w 5774333"/>
                <a:gd name="connsiteY76" fmla="*/ 4722352 h 6315453"/>
                <a:gd name="connsiteX77" fmla="*/ 410105 w 5774333"/>
                <a:gd name="connsiteY77" fmla="*/ 4469193 h 6315453"/>
                <a:gd name="connsiteX78" fmla="*/ 244224 w 5774333"/>
                <a:gd name="connsiteY78" fmla="*/ 4201556 h 6315453"/>
                <a:gd name="connsiteX79" fmla="*/ 169437 w 5774333"/>
                <a:gd name="connsiteY79" fmla="*/ 4059690 h 6315453"/>
                <a:gd name="connsiteX80" fmla="*/ 105929 w 5774333"/>
                <a:gd name="connsiteY80" fmla="*/ 3911221 h 6315453"/>
                <a:gd name="connsiteX81" fmla="*/ 57256 w 5774333"/>
                <a:gd name="connsiteY81" fmla="*/ 3757195 h 6315453"/>
                <a:gd name="connsiteX82" fmla="*/ 39111 w 5774333"/>
                <a:gd name="connsiteY82" fmla="*/ 3678677 h 6315453"/>
                <a:gd name="connsiteX83" fmla="*/ 31142 w 5774333"/>
                <a:gd name="connsiteY83" fmla="*/ 3639300 h 6315453"/>
                <a:gd name="connsiteX84" fmla="*/ 24521 w 5774333"/>
                <a:gd name="connsiteY84" fmla="*/ 3599809 h 6315453"/>
                <a:gd name="connsiteX85" fmla="*/ 0 w 5774333"/>
                <a:gd name="connsiteY85" fmla="*/ 3283418 h 6315453"/>
                <a:gd name="connsiteX86" fmla="*/ 68045 w 5774333"/>
                <a:gd name="connsiteY86" fmla="*/ 2666963 h 6315453"/>
                <a:gd name="connsiteX87" fmla="*/ 272546 w 5774333"/>
                <a:gd name="connsiteY87" fmla="*/ 2076334 h 6315453"/>
                <a:gd name="connsiteX88" fmla="*/ 1039300 w 5774333"/>
                <a:gd name="connsiteY88" fmla="*/ 1073307 h 6315453"/>
                <a:gd name="connsiteX89" fmla="*/ 1547733 w 5774333"/>
                <a:gd name="connsiteY89" fmla="*/ 680365 h 6315453"/>
                <a:gd name="connsiteX90" fmla="*/ 2115995 w 5774333"/>
                <a:gd name="connsiteY90" fmla="*/ 368373 h 6315453"/>
                <a:gd name="connsiteX91" fmla="*/ 3377451 w 5774333"/>
                <a:gd name="connsiteY91" fmla="*/ 24304 h 6315453"/>
                <a:gd name="connsiteX92" fmla="*/ 3707237 w 5774333"/>
                <a:gd name="connsiteY92" fmla="*/ 1489 h 63154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Lst>
              <a:rect l="l" t="t" r="r" b="b"/>
              <a:pathLst>
                <a:path w="5774333" h="6315453">
                  <a:moveTo>
                    <a:pt x="3707237" y="1489"/>
                  </a:moveTo>
                  <a:cubicBezTo>
                    <a:pt x="3817502" y="-1522"/>
                    <a:pt x="3927875" y="41"/>
                    <a:pt x="4037665" y="6121"/>
                  </a:cubicBezTo>
                  <a:cubicBezTo>
                    <a:pt x="4257614" y="18745"/>
                    <a:pt x="4477439" y="49665"/>
                    <a:pt x="4692239" y="102128"/>
                  </a:cubicBezTo>
                  <a:cubicBezTo>
                    <a:pt x="4907039" y="154474"/>
                    <a:pt x="5116811" y="228592"/>
                    <a:pt x="5315059" y="324945"/>
                  </a:cubicBezTo>
                  <a:cubicBezTo>
                    <a:pt x="5463562" y="397211"/>
                    <a:pt x="5606133" y="481527"/>
                    <a:pt x="5738325" y="578286"/>
                  </a:cubicBezTo>
                  <a:lnTo>
                    <a:pt x="5774333" y="606551"/>
                  </a:lnTo>
                  <a:lnTo>
                    <a:pt x="5774333" y="975490"/>
                  </a:lnTo>
                  <a:lnTo>
                    <a:pt x="5676001" y="889749"/>
                  </a:lnTo>
                  <a:cubicBezTo>
                    <a:pt x="5522381" y="769886"/>
                    <a:pt x="5355519" y="665657"/>
                    <a:pt x="5177132" y="581926"/>
                  </a:cubicBezTo>
                  <a:cubicBezTo>
                    <a:pt x="4998867" y="497965"/>
                    <a:pt x="4810183" y="433574"/>
                    <a:pt x="4615735" y="388640"/>
                  </a:cubicBezTo>
                  <a:cubicBezTo>
                    <a:pt x="4421289" y="343591"/>
                    <a:pt x="4221446" y="317649"/>
                    <a:pt x="4020010" y="308500"/>
                  </a:cubicBezTo>
                  <a:cubicBezTo>
                    <a:pt x="3818207" y="298887"/>
                    <a:pt x="3616649" y="305257"/>
                    <a:pt x="3416315" y="328882"/>
                  </a:cubicBezTo>
                  <a:cubicBezTo>
                    <a:pt x="3216106" y="352623"/>
                    <a:pt x="3017736" y="392346"/>
                    <a:pt x="2823779" y="446545"/>
                  </a:cubicBezTo>
                  <a:cubicBezTo>
                    <a:pt x="2629699" y="500513"/>
                    <a:pt x="2440401" y="570345"/>
                    <a:pt x="2256987" y="651296"/>
                  </a:cubicBezTo>
                  <a:cubicBezTo>
                    <a:pt x="1889058" y="811461"/>
                    <a:pt x="1545527" y="1023856"/>
                    <a:pt x="1244169" y="1280374"/>
                  </a:cubicBezTo>
                  <a:cubicBezTo>
                    <a:pt x="1093982" y="1409039"/>
                    <a:pt x="954828" y="1549400"/>
                    <a:pt x="830141" y="1700184"/>
                  </a:cubicBezTo>
                  <a:cubicBezTo>
                    <a:pt x="705209" y="1850736"/>
                    <a:pt x="594989" y="2012176"/>
                    <a:pt x="502792" y="2182300"/>
                  </a:cubicBezTo>
                  <a:cubicBezTo>
                    <a:pt x="410595" y="2352308"/>
                    <a:pt x="333847" y="2530307"/>
                    <a:pt x="280637" y="2715256"/>
                  </a:cubicBezTo>
                  <a:cubicBezTo>
                    <a:pt x="227306" y="2899741"/>
                    <a:pt x="199719" y="3091521"/>
                    <a:pt x="199843" y="3283418"/>
                  </a:cubicBezTo>
                  <a:cubicBezTo>
                    <a:pt x="200946" y="3377687"/>
                    <a:pt x="210754" y="3471261"/>
                    <a:pt x="233926" y="3561593"/>
                  </a:cubicBezTo>
                  <a:cubicBezTo>
                    <a:pt x="256730" y="3652040"/>
                    <a:pt x="292162" y="3738550"/>
                    <a:pt x="334582" y="3821816"/>
                  </a:cubicBezTo>
                  <a:cubicBezTo>
                    <a:pt x="356038" y="3863392"/>
                    <a:pt x="379823" y="3904157"/>
                    <a:pt x="404834" y="3944343"/>
                  </a:cubicBezTo>
                  <a:cubicBezTo>
                    <a:pt x="430212" y="3984413"/>
                    <a:pt x="457308" y="4023905"/>
                    <a:pt x="485506" y="4062932"/>
                  </a:cubicBezTo>
                  <a:cubicBezTo>
                    <a:pt x="542639" y="4140757"/>
                    <a:pt x="606146" y="4216265"/>
                    <a:pt x="671861" y="4292120"/>
                  </a:cubicBezTo>
                  <a:cubicBezTo>
                    <a:pt x="737576" y="4368091"/>
                    <a:pt x="806234" y="4444062"/>
                    <a:pt x="873542" y="4523044"/>
                  </a:cubicBezTo>
                  <a:cubicBezTo>
                    <a:pt x="907258" y="4562419"/>
                    <a:pt x="940606" y="4602721"/>
                    <a:pt x="973831" y="4643601"/>
                  </a:cubicBezTo>
                  <a:lnTo>
                    <a:pt x="1022014" y="4702780"/>
                  </a:lnTo>
                  <a:cubicBezTo>
                    <a:pt x="1037829" y="4721658"/>
                    <a:pt x="1052910" y="4740998"/>
                    <a:pt x="1069215" y="4759411"/>
                  </a:cubicBezTo>
                  <a:cubicBezTo>
                    <a:pt x="1196477" y="4909269"/>
                    <a:pt x="1334527" y="5047199"/>
                    <a:pt x="1474784" y="5177948"/>
                  </a:cubicBezTo>
                  <a:cubicBezTo>
                    <a:pt x="1545281" y="5243033"/>
                    <a:pt x="1617003" y="5305917"/>
                    <a:pt x="1690442" y="5366255"/>
                  </a:cubicBezTo>
                  <a:cubicBezTo>
                    <a:pt x="1763881" y="5426591"/>
                    <a:pt x="1838668" y="5484959"/>
                    <a:pt x="1916276" y="5539852"/>
                  </a:cubicBezTo>
                  <a:cubicBezTo>
                    <a:pt x="2070877" y="5649872"/>
                    <a:pt x="2237617" y="5748194"/>
                    <a:pt x="2420784" y="5814437"/>
                  </a:cubicBezTo>
                  <a:cubicBezTo>
                    <a:pt x="2512124" y="5847559"/>
                    <a:pt x="2606773" y="5872921"/>
                    <a:pt x="2703015" y="5892029"/>
                  </a:cubicBezTo>
                  <a:cubicBezTo>
                    <a:pt x="2727168" y="5896546"/>
                    <a:pt x="2751075" y="5901758"/>
                    <a:pt x="2775350" y="5905695"/>
                  </a:cubicBezTo>
                  <a:lnTo>
                    <a:pt x="2848299" y="5917161"/>
                  </a:lnTo>
                  <a:cubicBezTo>
                    <a:pt x="2897218" y="5923298"/>
                    <a:pt x="2946136" y="5929784"/>
                    <a:pt x="2995544" y="5933605"/>
                  </a:cubicBezTo>
                  <a:cubicBezTo>
                    <a:pt x="3020188" y="5935806"/>
                    <a:pt x="3044831" y="5937891"/>
                    <a:pt x="3069596" y="5938933"/>
                  </a:cubicBezTo>
                  <a:cubicBezTo>
                    <a:pt x="3094362" y="5940090"/>
                    <a:pt x="3119005" y="5941943"/>
                    <a:pt x="3143894" y="5942639"/>
                  </a:cubicBezTo>
                  <a:lnTo>
                    <a:pt x="3218436" y="5944260"/>
                  </a:lnTo>
                  <a:cubicBezTo>
                    <a:pt x="3243201" y="5944838"/>
                    <a:pt x="3268212" y="5944029"/>
                    <a:pt x="3293101" y="5943913"/>
                  </a:cubicBezTo>
                  <a:lnTo>
                    <a:pt x="3330494" y="5943565"/>
                  </a:lnTo>
                  <a:cubicBezTo>
                    <a:pt x="3342632" y="5943218"/>
                    <a:pt x="3354524" y="5942523"/>
                    <a:pt x="3366540" y="5942059"/>
                  </a:cubicBezTo>
                  <a:cubicBezTo>
                    <a:pt x="3378554" y="5941480"/>
                    <a:pt x="3390570" y="5941134"/>
                    <a:pt x="3402462" y="5940323"/>
                  </a:cubicBezTo>
                  <a:lnTo>
                    <a:pt x="3438262" y="5937543"/>
                  </a:lnTo>
                  <a:cubicBezTo>
                    <a:pt x="3485954" y="5933953"/>
                    <a:pt x="3533279" y="5927931"/>
                    <a:pt x="3580236" y="5920982"/>
                  </a:cubicBezTo>
                  <a:cubicBezTo>
                    <a:pt x="3768185" y="5891567"/>
                    <a:pt x="3948901" y="5834010"/>
                    <a:pt x="4121034" y="5753290"/>
                  </a:cubicBezTo>
                  <a:cubicBezTo>
                    <a:pt x="4293782" y="5673497"/>
                    <a:pt x="4458191" y="5571353"/>
                    <a:pt x="4620639" y="5459364"/>
                  </a:cubicBezTo>
                  <a:cubicBezTo>
                    <a:pt x="4661221" y="5431455"/>
                    <a:pt x="4701557" y="5402271"/>
                    <a:pt x="4741771" y="5372971"/>
                  </a:cubicBezTo>
                  <a:cubicBezTo>
                    <a:pt x="4782230" y="5343672"/>
                    <a:pt x="4822566" y="5313908"/>
                    <a:pt x="4862901" y="5283682"/>
                  </a:cubicBezTo>
                  <a:lnTo>
                    <a:pt x="5108229" y="5098386"/>
                  </a:lnTo>
                  <a:cubicBezTo>
                    <a:pt x="5276563" y="4972270"/>
                    <a:pt x="5446489" y="4854838"/>
                    <a:pt x="5612493" y="4739724"/>
                  </a:cubicBezTo>
                  <a:lnTo>
                    <a:pt x="5774333" y="4623488"/>
                  </a:lnTo>
                  <a:lnTo>
                    <a:pt x="5774333" y="5232926"/>
                  </a:lnTo>
                  <a:lnTo>
                    <a:pt x="5676492" y="5306859"/>
                  </a:lnTo>
                  <a:cubicBezTo>
                    <a:pt x="5592693" y="5367905"/>
                    <a:pt x="5508955" y="5427286"/>
                    <a:pt x="5426260" y="5486233"/>
                  </a:cubicBezTo>
                  <a:lnTo>
                    <a:pt x="5300225" y="5576217"/>
                  </a:lnTo>
                  <a:cubicBezTo>
                    <a:pt x="5257559" y="5606443"/>
                    <a:pt x="5214525" y="5636901"/>
                    <a:pt x="5170757" y="5666780"/>
                  </a:cubicBezTo>
                  <a:cubicBezTo>
                    <a:pt x="5127110" y="5696775"/>
                    <a:pt x="5082973" y="5726654"/>
                    <a:pt x="5038100" y="5756185"/>
                  </a:cubicBezTo>
                  <a:cubicBezTo>
                    <a:pt x="4993106" y="5785486"/>
                    <a:pt x="4947743" y="5814553"/>
                    <a:pt x="4901276" y="5843043"/>
                  </a:cubicBezTo>
                  <a:cubicBezTo>
                    <a:pt x="4808835" y="5900136"/>
                    <a:pt x="4713449" y="5955494"/>
                    <a:pt x="4614019" y="6006103"/>
                  </a:cubicBezTo>
                  <a:cubicBezTo>
                    <a:pt x="4514711" y="6056943"/>
                    <a:pt x="4411971" y="6104192"/>
                    <a:pt x="4305061" y="6144726"/>
                  </a:cubicBezTo>
                  <a:cubicBezTo>
                    <a:pt x="4092223" y="6226952"/>
                    <a:pt x="3863569" y="6282424"/>
                    <a:pt x="3632710" y="6304196"/>
                  </a:cubicBezTo>
                  <a:cubicBezTo>
                    <a:pt x="3574964" y="6309408"/>
                    <a:pt x="3517218" y="6313345"/>
                    <a:pt x="3459594" y="6314504"/>
                  </a:cubicBezTo>
                  <a:lnTo>
                    <a:pt x="3416315" y="6315429"/>
                  </a:lnTo>
                  <a:cubicBezTo>
                    <a:pt x="3401971" y="6315546"/>
                    <a:pt x="3387505" y="6315198"/>
                    <a:pt x="3373159" y="6315198"/>
                  </a:cubicBezTo>
                  <a:lnTo>
                    <a:pt x="3330127" y="6314735"/>
                  </a:lnTo>
                  <a:lnTo>
                    <a:pt x="3288320" y="6313230"/>
                  </a:lnTo>
                  <a:cubicBezTo>
                    <a:pt x="3176996" y="6309870"/>
                    <a:pt x="3065428" y="6301533"/>
                    <a:pt x="2954350" y="6288098"/>
                  </a:cubicBezTo>
                  <a:cubicBezTo>
                    <a:pt x="2843150" y="6275360"/>
                    <a:pt x="2732194" y="6257061"/>
                    <a:pt x="2622466" y="6232742"/>
                  </a:cubicBezTo>
                  <a:cubicBezTo>
                    <a:pt x="2512859" y="6208190"/>
                    <a:pt x="2404110" y="6179122"/>
                    <a:pt x="2296466" y="6146001"/>
                  </a:cubicBezTo>
                  <a:cubicBezTo>
                    <a:pt x="2081544" y="6079179"/>
                    <a:pt x="1869073" y="5996027"/>
                    <a:pt x="1672419" y="5885197"/>
                  </a:cubicBezTo>
                  <a:cubicBezTo>
                    <a:pt x="1475643" y="5774599"/>
                    <a:pt x="1299954" y="5634353"/>
                    <a:pt x="1146578" y="5479168"/>
                  </a:cubicBezTo>
                  <a:cubicBezTo>
                    <a:pt x="1069461" y="5401692"/>
                    <a:pt x="999333" y="5319235"/>
                    <a:pt x="933372" y="5234810"/>
                  </a:cubicBezTo>
                  <a:cubicBezTo>
                    <a:pt x="867781" y="5150038"/>
                    <a:pt x="805375" y="5063991"/>
                    <a:pt x="747140" y="4976091"/>
                  </a:cubicBezTo>
                  <a:cubicBezTo>
                    <a:pt x="732182" y="4954319"/>
                    <a:pt x="718082" y="4932199"/>
                    <a:pt x="703616" y="4910196"/>
                  </a:cubicBezTo>
                  <a:lnTo>
                    <a:pt x="662053" y="4846269"/>
                  </a:lnTo>
                  <a:cubicBezTo>
                    <a:pt x="635449" y="4804925"/>
                    <a:pt x="607864" y="4763928"/>
                    <a:pt x="580033" y="4722352"/>
                  </a:cubicBezTo>
                  <a:lnTo>
                    <a:pt x="410105" y="4469193"/>
                  </a:lnTo>
                  <a:cubicBezTo>
                    <a:pt x="353095" y="4382915"/>
                    <a:pt x="296820" y="4294089"/>
                    <a:pt x="244224" y="4201556"/>
                  </a:cubicBezTo>
                  <a:cubicBezTo>
                    <a:pt x="217987" y="4155232"/>
                    <a:pt x="192609" y="4108098"/>
                    <a:pt x="169437" y="4059690"/>
                  </a:cubicBezTo>
                  <a:cubicBezTo>
                    <a:pt x="146388" y="4011165"/>
                    <a:pt x="124932" y="3961715"/>
                    <a:pt x="105929" y="3911221"/>
                  </a:cubicBezTo>
                  <a:cubicBezTo>
                    <a:pt x="87293" y="3860613"/>
                    <a:pt x="70742" y="3809309"/>
                    <a:pt x="57256" y="3757195"/>
                  </a:cubicBezTo>
                  <a:cubicBezTo>
                    <a:pt x="50881" y="3731138"/>
                    <a:pt x="44383" y="3704965"/>
                    <a:pt x="39111" y="3678677"/>
                  </a:cubicBezTo>
                  <a:lnTo>
                    <a:pt x="31142" y="3639300"/>
                  </a:lnTo>
                  <a:lnTo>
                    <a:pt x="24521" y="3599809"/>
                  </a:lnTo>
                  <a:cubicBezTo>
                    <a:pt x="7234" y="3494423"/>
                    <a:pt x="0" y="3388457"/>
                    <a:pt x="0" y="3283418"/>
                  </a:cubicBezTo>
                  <a:cubicBezTo>
                    <a:pt x="491" y="3076698"/>
                    <a:pt x="23418" y="2869978"/>
                    <a:pt x="68045" y="2666963"/>
                  </a:cubicBezTo>
                  <a:cubicBezTo>
                    <a:pt x="112550" y="2464064"/>
                    <a:pt x="180717" y="2265104"/>
                    <a:pt x="272546" y="2076334"/>
                  </a:cubicBezTo>
                  <a:cubicBezTo>
                    <a:pt x="457062" y="1698794"/>
                    <a:pt x="724457" y="1360978"/>
                    <a:pt x="1039300" y="1073307"/>
                  </a:cubicBezTo>
                  <a:cubicBezTo>
                    <a:pt x="1197090" y="929472"/>
                    <a:pt x="1367630" y="798259"/>
                    <a:pt x="1547733" y="680365"/>
                  </a:cubicBezTo>
                  <a:cubicBezTo>
                    <a:pt x="1728081" y="562587"/>
                    <a:pt x="1917870" y="457663"/>
                    <a:pt x="2115995" y="368373"/>
                  </a:cubicBezTo>
                  <a:cubicBezTo>
                    <a:pt x="2512737" y="191070"/>
                    <a:pt x="2939883" y="73870"/>
                    <a:pt x="3377451" y="24304"/>
                  </a:cubicBezTo>
                  <a:cubicBezTo>
                    <a:pt x="3486812" y="12086"/>
                    <a:pt x="3596971" y="4500"/>
                    <a:pt x="3707237" y="148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EC18CE1F-9DF1-47AF-9E66-6CE348AC233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10220" y="131729"/>
              <a:ext cx="5769111" cy="6229400"/>
            </a:xfrm>
            <a:custGeom>
              <a:avLst/>
              <a:gdLst>
                <a:gd name="connsiteX0" fmla="*/ 3882695 w 5769111"/>
                <a:gd name="connsiteY0" fmla="*/ 0 h 6229400"/>
                <a:gd name="connsiteX1" fmla="*/ 5691883 w 5769111"/>
                <a:gd name="connsiteY1" fmla="*/ 557381 h 6229400"/>
                <a:gd name="connsiteX2" fmla="*/ 5769111 w 5769111"/>
                <a:gd name="connsiteY2" fmla="*/ 620523 h 6229400"/>
                <a:gd name="connsiteX3" fmla="*/ 5769111 w 5769111"/>
                <a:gd name="connsiteY3" fmla="*/ 1464911 h 6229400"/>
                <a:gd name="connsiteX4" fmla="*/ 5660063 w 5769111"/>
                <a:gd name="connsiteY4" fmla="*/ 1328105 h 6229400"/>
                <a:gd name="connsiteX5" fmla="*/ 4910471 w 5769111"/>
                <a:gd name="connsiteY5" fmla="*/ 781599 h 6229400"/>
                <a:gd name="connsiteX6" fmla="*/ 3882695 w 5769111"/>
                <a:gd name="connsiteY6" fmla="*/ 579048 h 6229400"/>
                <a:gd name="connsiteX7" fmla="*/ 2683153 w 5769111"/>
                <a:gd name="connsiteY7" fmla="*/ 797003 h 6229400"/>
                <a:gd name="connsiteX8" fmla="*/ 1617493 w 5769111"/>
                <a:gd name="connsiteY8" fmla="*/ 1395738 h 6229400"/>
                <a:gd name="connsiteX9" fmla="*/ 880408 w 5769111"/>
                <a:gd name="connsiteY9" fmla="*/ 2259099 h 6229400"/>
                <a:gd name="connsiteX10" fmla="*/ 613135 w 5769111"/>
                <a:gd name="connsiteY10" fmla="*/ 3263863 h 6229400"/>
                <a:gd name="connsiteX11" fmla="*/ 1055484 w 5769111"/>
                <a:gd name="connsiteY11" fmla="*/ 4196825 h 6229400"/>
                <a:gd name="connsiteX12" fmla="*/ 1278376 w 5769111"/>
                <a:gd name="connsiteY12" fmla="*/ 4492950 h 6229400"/>
                <a:gd name="connsiteX13" fmla="*/ 3369851 w 5769111"/>
                <a:gd name="connsiteY13" fmla="*/ 5650468 h 6229400"/>
                <a:gd name="connsiteX14" fmla="*/ 4957551 w 5769111"/>
                <a:gd name="connsiteY14" fmla="*/ 4938355 h 6229400"/>
                <a:gd name="connsiteX15" fmla="*/ 5150773 w 5769111"/>
                <a:gd name="connsiteY15" fmla="*/ 4796950 h 6229400"/>
                <a:gd name="connsiteX16" fmla="*/ 5747247 w 5769111"/>
                <a:gd name="connsiteY16" fmla="*/ 4338176 h 6229400"/>
                <a:gd name="connsiteX17" fmla="*/ 5769111 w 5769111"/>
                <a:gd name="connsiteY17" fmla="*/ 4318497 h 6229400"/>
                <a:gd name="connsiteX18" fmla="*/ 5769111 w 5769111"/>
                <a:gd name="connsiteY18" fmla="*/ 5074612 h 6229400"/>
                <a:gd name="connsiteX19" fmla="*/ 5636252 w 5769111"/>
                <a:gd name="connsiteY19" fmla="*/ 5174208 h 6229400"/>
                <a:gd name="connsiteX20" fmla="*/ 5334922 w 5769111"/>
                <a:gd name="connsiteY20" fmla="*/ 5394528 h 6229400"/>
                <a:gd name="connsiteX21" fmla="*/ 3369727 w 5769111"/>
                <a:gd name="connsiteY21" fmla="*/ 6229400 h 6229400"/>
                <a:gd name="connsiteX22" fmla="*/ 771046 w 5769111"/>
                <a:gd name="connsiteY22" fmla="*/ 4817913 h 6229400"/>
                <a:gd name="connsiteX23" fmla="*/ 0 w 5769111"/>
                <a:gd name="connsiteY23" fmla="*/ 3263748 h 6229400"/>
                <a:gd name="connsiteX24" fmla="*/ 3882695 w 5769111"/>
                <a:gd name="connsiteY24" fmla="*/ 0 h 6229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5769111" h="6229400">
                  <a:moveTo>
                    <a:pt x="3882695" y="0"/>
                  </a:moveTo>
                  <a:cubicBezTo>
                    <a:pt x="4601253" y="0"/>
                    <a:pt x="5210727" y="205477"/>
                    <a:pt x="5691883" y="557381"/>
                  </a:cubicBezTo>
                  <a:lnTo>
                    <a:pt x="5769111" y="620523"/>
                  </a:lnTo>
                  <a:lnTo>
                    <a:pt x="5769111" y="1464911"/>
                  </a:lnTo>
                  <a:lnTo>
                    <a:pt x="5660063" y="1328105"/>
                  </a:lnTo>
                  <a:cubicBezTo>
                    <a:pt x="5449800" y="1091506"/>
                    <a:pt x="5197607" y="907600"/>
                    <a:pt x="4910471" y="781599"/>
                  </a:cubicBezTo>
                  <a:cubicBezTo>
                    <a:pt x="4604088" y="647260"/>
                    <a:pt x="4258349" y="579048"/>
                    <a:pt x="3882695" y="579048"/>
                  </a:cubicBezTo>
                  <a:cubicBezTo>
                    <a:pt x="3484238" y="579048"/>
                    <a:pt x="3080631" y="652240"/>
                    <a:pt x="2683153" y="797003"/>
                  </a:cubicBezTo>
                  <a:cubicBezTo>
                    <a:pt x="2296098" y="937595"/>
                    <a:pt x="1927678" y="1144662"/>
                    <a:pt x="1617493" y="1395738"/>
                  </a:cubicBezTo>
                  <a:cubicBezTo>
                    <a:pt x="1301915" y="1651098"/>
                    <a:pt x="1053890" y="1941665"/>
                    <a:pt x="880408" y="2259099"/>
                  </a:cubicBezTo>
                  <a:cubicBezTo>
                    <a:pt x="703125" y="2583597"/>
                    <a:pt x="613135" y="2921645"/>
                    <a:pt x="613135" y="3263863"/>
                  </a:cubicBezTo>
                  <a:cubicBezTo>
                    <a:pt x="613135" y="3608512"/>
                    <a:pt x="756702" y="3809789"/>
                    <a:pt x="1055484" y="4196825"/>
                  </a:cubicBezTo>
                  <a:cubicBezTo>
                    <a:pt x="1127574" y="4290167"/>
                    <a:pt x="1202116" y="4386753"/>
                    <a:pt x="1278376" y="4492950"/>
                  </a:cubicBezTo>
                  <a:cubicBezTo>
                    <a:pt x="1861105" y="5304313"/>
                    <a:pt x="2486623" y="5650468"/>
                    <a:pt x="3369851" y="5650468"/>
                  </a:cubicBezTo>
                  <a:cubicBezTo>
                    <a:pt x="3949515" y="5650468"/>
                    <a:pt x="4374822" y="5368471"/>
                    <a:pt x="4957551" y="4938355"/>
                  </a:cubicBezTo>
                  <a:cubicBezTo>
                    <a:pt x="5022653" y="4890293"/>
                    <a:pt x="5087755" y="4842811"/>
                    <a:pt x="5150773" y="4796950"/>
                  </a:cubicBezTo>
                  <a:cubicBezTo>
                    <a:pt x="5364254" y="4641404"/>
                    <a:pt x="5570313" y="4491241"/>
                    <a:pt x="5747247" y="4338176"/>
                  </a:cubicBezTo>
                  <a:lnTo>
                    <a:pt x="5769111" y="4318497"/>
                  </a:lnTo>
                  <a:lnTo>
                    <a:pt x="5769111" y="5074612"/>
                  </a:lnTo>
                  <a:lnTo>
                    <a:pt x="5636252" y="5174208"/>
                  </a:lnTo>
                  <a:cubicBezTo>
                    <a:pt x="5537051" y="5246835"/>
                    <a:pt x="5436100" y="5319845"/>
                    <a:pt x="5334922" y="5394528"/>
                  </a:cubicBezTo>
                  <a:cubicBezTo>
                    <a:pt x="4745327" y="5829741"/>
                    <a:pt x="4177309" y="6229400"/>
                    <a:pt x="3369727" y="6229400"/>
                  </a:cubicBezTo>
                  <a:cubicBezTo>
                    <a:pt x="2172147" y="6229400"/>
                    <a:pt x="1394603" y="5686137"/>
                    <a:pt x="771046" y="4817913"/>
                  </a:cubicBezTo>
                  <a:cubicBezTo>
                    <a:pt x="396864" y="4297000"/>
                    <a:pt x="0" y="3939728"/>
                    <a:pt x="0" y="3263748"/>
                  </a:cubicBezTo>
                  <a:cubicBezTo>
                    <a:pt x="0" y="1461170"/>
                    <a:pt x="1955141" y="0"/>
                    <a:pt x="38826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5BD26A8C-8D1D-41E6-A71E-FE9AC75F3F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10220" y="131729"/>
              <a:ext cx="5769111" cy="6229400"/>
            </a:xfrm>
            <a:custGeom>
              <a:avLst/>
              <a:gdLst>
                <a:gd name="connsiteX0" fmla="*/ 3882695 w 5769111"/>
                <a:gd name="connsiteY0" fmla="*/ 0 h 6229400"/>
                <a:gd name="connsiteX1" fmla="*/ 5691883 w 5769111"/>
                <a:gd name="connsiteY1" fmla="*/ 557381 h 6229400"/>
                <a:gd name="connsiteX2" fmla="*/ 5769111 w 5769111"/>
                <a:gd name="connsiteY2" fmla="*/ 620523 h 6229400"/>
                <a:gd name="connsiteX3" fmla="*/ 5769111 w 5769111"/>
                <a:gd name="connsiteY3" fmla="*/ 1675390 h 6229400"/>
                <a:gd name="connsiteX4" fmla="*/ 5711488 w 5769111"/>
                <a:gd name="connsiteY4" fmla="*/ 1585205 h 6229400"/>
                <a:gd name="connsiteX5" fmla="*/ 5566027 w 5769111"/>
                <a:gd name="connsiteY5" fmla="*/ 1402571 h 6229400"/>
                <a:gd name="connsiteX6" fmla="*/ 4858734 w 5769111"/>
                <a:gd name="connsiteY6" fmla="*/ 886639 h 6229400"/>
                <a:gd name="connsiteX7" fmla="*/ 3882695 w 5769111"/>
                <a:gd name="connsiteY7" fmla="*/ 694858 h 6229400"/>
                <a:gd name="connsiteX8" fmla="*/ 2727046 w 5769111"/>
                <a:gd name="connsiteY8" fmla="*/ 905053 h 6229400"/>
                <a:gd name="connsiteX9" fmla="*/ 1697186 w 5769111"/>
                <a:gd name="connsiteY9" fmla="*/ 1483638 h 6229400"/>
                <a:gd name="connsiteX10" fmla="*/ 989279 w 5769111"/>
                <a:gd name="connsiteY10" fmla="*/ 2312139 h 6229400"/>
                <a:gd name="connsiteX11" fmla="*/ 735615 w 5769111"/>
                <a:gd name="connsiteY11" fmla="*/ 3263863 h 6229400"/>
                <a:gd name="connsiteX12" fmla="*/ 1154424 w 5769111"/>
                <a:gd name="connsiteY12" fmla="*/ 4128614 h 6229400"/>
                <a:gd name="connsiteX13" fmla="*/ 1379768 w 5769111"/>
                <a:gd name="connsiteY13" fmla="*/ 4427981 h 6229400"/>
                <a:gd name="connsiteX14" fmla="*/ 2239456 w 5769111"/>
                <a:gd name="connsiteY14" fmla="*/ 5256947 h 6229400"/>
                <a:gd name="connsiteX15" fmla="*/ 3369727 w 5769111"/>
                <a:gd name="connsiteY15" fmla="*/ 5534658 h 6229400"/>
                <a:gd name="connsiteX16" fmla="*/ 4096760 w 5769111"/>
                <a:gd name="connsiteY16" fmla="*/ 5357817 h 6229400"/>
                <a:gd name="connsiteX17" fmla="*/ 4881905 w 5769111"/>
                <a:gd name="connsiteY17" fmla="*/ 4847212 h 6229400"/>
                <a:gd name="connsiteX18" fmla="*/ 5075739 w 5769111"/>
                <a:gd name="connsiteY18" fmla="*/ 4705346 h 6229400"/>
                <a:gd name="connsiteX19" fmla="*/ 5759930 w 5769111"/>
                <a:gd name="connsiteY19" fmla="*/ 4166809 h 6229400"/>
                <a:gd name="connsiteX20" fmla="*/ 5769111 w 5769111"/>
                <a:gd name="connsiteY20" fmla="*/ 4157764 h 6229400"/>
                <a:gd name="connsiteX21" fmla="*/ 5769111 w 5769111"/>
                <a:gd name="connsiteY21" fmla="*/ 5074612 h 6229400"/>
                <a:gd name="connsiteX22" fmla="*/ 5636252 w 5769111"/>
                <a:gd name="connsiteY22" fmla="*/ 5174208 h 6229400"/>
                <a:gd name="connsiteX23" fmla="*/ 5334922 w 5769111"/>
                <a:gd name="connsiteY23" fmla="*/ 5394528 h 6229400"/>
                <a:gd name="connsiteX24" fmla="*/ 3369727 w 5769111"/>
                <a:gd name="connsiteY24" fmla="*/ 6229400 h 6229400"/>
                <a:gd name="connsiteX25" fmla="*/ 771046 w 5769111"/>
                <a:gd name="connsiteY25" fmla="*/ 4817913 h 6229400"/>
                <a:gd name="connsiteX26" fmla="*/ 0 w 5769111"/>
                <a:gd name="connsiteY26" fmla="*/ 3263748 h 6229400"/>
                <a:gd name="connsiteX27" fmla="*/ 3882695 w 5769111"/>
                <a:gd name="connsiteY27" fmla="*/ 0 h 6229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769111" h="6229400">
                  <a:moveTo>
                    <a:pt x="3882695" y="0"/>
                  </a:moveTo>
                  <a:cubicBezTo>
                    <a:pt x="4601253" y="0"/>
                    <a:pt x="5210727" y="205477"/>
                    <a:pt x="5691883" y="557381"/>
                  </a:cubicBezTo>
                  <a:lnTo>
                    <a:pt x="5769111" y="620523"/>
                  </a:lnTo>
                  <a:lnTo>
                    <a:pt x="5769111" y="1675390"/>
                  </a:lnTo>
                  <a:lnTo>
                    <a:pt x="5711488" y="1585205"/>
                  </a:lnTo>
                  <a:cubicBezTo>
                    <a:pt x="5665942" y="1521390"/>
                    <a:pt x="5617428" y="1460432"/>
                    <a:pt x="5566027" y="1402571"/>
                  </a:cubicBezTo>
                  <a:cubicBezTo>
                    <a:pt x="5367411" y="1179058"/>
                    <a:pt x="5129563" y="1005460"/>
                    <a:pt x="4858734" y="886639"/>
                  </a:cubicBezTo>
                  <a:cubicBezTo>
                    <a:pt x="4568779" y="759363"/>
                    <a:pt x="4240327" y="694858"/>
                    <a:pt x="3882695" y="694858"/>
                  </a:cubicBezTo>
                  <a:cubicBezTo>
                    <a:pt x="3504835" y="694858"/>
                    <a:pt x="3105151" y="767471"/>
                    <a:pt x="2727046" y="905053"/>
                  </a:cubicBezTo>
                  <a:cubicBezTo>
                    <a:pt x="2352985" y="1041013"/>
                    <a:pt x="1996826" y="1241132"/>
                    <a:pt x="1697186" y="1483638"/>
                  </a:cubicBezTo>
                  <a:cubicBezTo>
                    <a:pt x="1397913" y="1725796"/>
                    <a:pt x="1153199" y="2012308"/>
                    <a:pt x="989279" y="2312139"/>
                  </a:cubicBezTo>
                  <a:cubicBezTo>
                    <a:pt x="820946" y="2620077"/>
                    <a:pt x="735615" y="2940290"/>
                    <a:pt x="735615" y="3263863"/>
                  </a:cubicBezTo>
                  <a:cubicBezTo>
                    <a:pt x="735615" y="3573074"/>
                    <a:pt x="863980" y="3752464"/>
                    <a:pt x="1154424" y="4128614"/>
                  </a:cubicBezTo>
                  <a:cubicBezTo>
                    <a:pt x="1227127" y="4222767"/>
                    <a:pt x="1302282" y="4320162"/>
                    <a:pt x="1379768" y="4427981"/>
                  </a:cubicBezTo>
                  <a:cubicBezTo>
                    <a:pt x="1653784" y="4809458"/>
                    <a:pt x="1934912" y="5080685"/>
                    <a:pt x="2239456" y="5256947"/>
                  </a:cubicBezTo>
                  <a:cubicBezTo>
                    <a:pt x="2562268" y="5443863"/>
                    <a:pt x="2932037" y="5534658"/>
                    <a:pt x="3369727" y="5534658"/>
                  </a:cubicBezTo>
                  <a:cubicBezTo>
                    <a:pt x="3618120" y="5534658"/>
                    <a:pt x="3849103" y="5478491"/>
                    <a:pt x="4096760" y="5357817"/>
                  </a:cubicBezTo>
                  <a:cubicBezTo>
                    <a:pt x="4351037" y="5233901"/>
                    <a:pt x="4602740" y="5053238"/>
                    <a:pt x="4881905" y="4847212"/>
                  </a:cubicBezTo>
                  <a:cubicBezTo>
                    <a:pt x="4947375" y="4798920"/>
                    <a:pt x="5012599" y="4751322"/>
                    <a:pt x="5075739" y="4705346"/>
                  </a:cubicBezTo>
                  <a:cubicBezTo>
                    <a:pt x="5327320" y="4521990"/>
                    <a:pt x="5568418" y="4346256"/>
                    <a:pt x="5759930" y="4166809"/>
                  </a:cubicBezTo>
                  <a:lnTo>
                    <a:pt x="5769111" y="4157764"/>
                  </a:lnTo>
                  <a:lnTo>
                    <a:pt x="5769111" y="5074612"/>
                  </a:lnTo>
                  <a:lnTo>
                    <a:pt x="5636252" y="5174208"/>
                  </a:lnTo>
                  <a:cubicBezTo>
                    <a:pt x="5537051" y="5246835"/>
                    <a:pt x="5436100" y="5319845"/>
                    <a:pt x="5334922" y="5394528"/>
                  </a:cubicBezTo>
                  <a:cubicBezTo>
                    <a:pt x="4745327" y="5829741"/>
                    <a:pt x="4177309" y="6229400"/>
                    <a:pt x="3369727" y="6229400"/>
                  </a:cubicBezTo>
                  <a:cubicBezTo>
                    <a:pt x="2172147" y="6229400"/>
                    <a:pt x="1394603" y="5686137"/>
                    <a:pt x="771046" y="4817913"/>
                  </a:cubicBezTo>
                  <a:cubicBezTo>
                    <a:pt x="396864" y="4297000"/>
                    <a:pt x="0" y="3939728"/>
                    <a:pt x="0" y="3263748"/>
                  </a:cubicBezTo>
                  <a:cubicBezTo>
                    <a:pt x="0" y="1461170"/>
                    <a:pt x="1955141" y="0"/>
                    <a:pt x="38826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7" name="Graphic 6" descr="Schoolhouse">
            <a:extLst>
              <a:ext uri="{FF2B5EF4-FFF2-40B4-BE49-F238E27FC236}">
                <a16:creationId xmlns:a16="http://schemas.microsoft.com/office/drawing/2014/main" id="{A8DAD994-E178-9B1C-DF08-F70F388E417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121726" y="1629089"/>
            <a:ext cx="3620021" cy="3620021"/>
          </a:xfrm>
          <a:prstGeom prst="rect">
            <a:avLst/>
          </a:prstGeom>
        </p:spPr>
      </p:pic>
    </p:spTree>
    <p:extLst>
      <p:ext uri="{BB962C8B-B14F-4D97-AF65-F5344CB8AC3E}">
        <p14:creationId xmlns:p14="http://schemas.microsoft.com/office/powerpoint/2010/main" val="38928785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37E9C5C2-37C4-B126-7654-0C0513DE9F7F}"/>
              </a:ext>
            </a:extLst>
          </p:cNvPr>
          <p:cNvSpPr>
            <a:spLocks noGrp="1"/>
          </p:cNvSpPr>
          <p:nvPr>
            <p:ph type="title"/>
          </p:nvPr>
        </p:nvSpPr>
        <p:spPr>
          <a:xfrm>
            <a:off x="640080" y="1243013"/>
            <a:ext cx="3855720" cy="4371974"/>
          </a:xfrm>
        </p:spPr>
        <p:txBody>
          <a:bodyPr>
            <a:normAutofit/>
          </a:bodyPr>
          <a:lstStyle/>
          <a:p>
            <a:r>
              <a:rPr lang="en-US" sz="5400" dirty="0">
                <a:solidFill>
                  <a:schemeClr val="tx2"/>
                </a:solidFill>
              </a:rPr>
              <a:t>Open Choice Staff Roles</a:t>
            </a:r>
          </a:p>
        </p:txBody>
      </p:sp>
      <p:sp>
        <p:nvSpPr>
          <p:cNvPr id="3" name="Content Placeholder 2">
            <a:extLst>
              <a:ext uri="{FF2B5EF4-FFF2-40B4-BE49-F238E27FC236}">
                <a16:creationId xmlns:a16="http://schemas.microsoft.com/office/drawing/2014/main" id="{02DA6907-23F7-253D-4391-07D3C979746B}"/>
              </a:ext>
            </a:extLst>
          </p:cNvPr>
          <p:cNvSpPr>
            <a:spLocks noGrp="1"/>
          </p:cNvSpPr>
          <p:nvPr>
            <p:ph idx="1"/>
          </p:nvPr>
        </p:nvSpPr>
        <p:spPr>
          <a:xfrm>
            <a:off x="6172200" y="804671"/>
            <a:ext cx="5221224" cy="5578021"/>
          </a:xfrm>
        </p:spPr>
        <p:txBody>
          <a:bodyPr anchor="ctr">
            <a:normAutofit fontScale="77500" lnSpcReduction="20000"/>
          </a:bodyPr>
          <a:lstStyle/>
          <a:p>
            <a:r>
              <a:rPr lang="en-US" sz="1800" dirty="0">
                <a:solidFill>
                  <a:schemeClr val="tx2">
                    <a:lumMod val="75000"/>
                    <a:lumOff val="25000"/>
                  </a:schemeClr>
                </a:solidFill>
              </a:rPr>
              <a:t>Director of Technology and Operations</a:t>
            </a:r>
          </a:p>
          <a:p>
            <a:r>
              <a:rPr lang="en-US" sz="1800" b="1" dirty="0"/>
              <a:t>Todd Solli</a:t>
            </a:r>
            <a:endParaRPr lang="en-US" sz="1800" dirty="0"/>
          </a:p>
          <a:p>
            <a:pPr lvl="0"/>
            <a:r>
              <a:rPr lang="en-US" sz="1800" dirty="0"/>
              <a:t>Supervision of Choice programming </a:t>
            </a:r>
          </a:p>
          <a:p>
            <a:pPr lvl="0"/>
            <a:r>
              <a:rPr lang="en-US" sz="1800" dirty="0"/>
              <a:t>Management of Choice funding </a:t>
            </a:r>
          </a:p>
          <a:p>
            <a:pPr marL="0" indent="0">
              <a:buNone/>
            </a:pPr>
            <a:r>
              <a:rPr lang="en-US" sz="1800" dirty="0"/>
              <a:t> </a:t>
            </a:r>
          </a:p>
          <a:p>
            <a:r>
              <a:rPr lang="en-US" sz="1800" b="1" dirty="0">
                <a:solidFill>
                  <a:schemeClr val="tx2">
                    <a:lumMod val="75000"/>
                    <a:lumOff val="25000"/>
                  </a:schemeClr>
                </a:solidFill>
              </a:rPr>
              <a:t>Open Choice Liaison </a:t>
            </a:r>
          </a:p>
          <a:p>
            <a:r>
              <a:rPr lang="en-US" sz="1800" b="1" dirty="0"/>
              <a:t>Cara Schuler</a:t>
            </a:r>
            <a:endParaRPr lang="en-US" sz="1800" dirty="0"/>
          </a:p>
          <a:p>
            <a:pPr lvl="0"/>
            <a:r>
              <a:rPr lang="en-US" sz="1800" dirty="0"/>
              <a:t>Applications and enrollments​</a:t>
            </a:r>
          </a:p>
          <a:p>
            <a:pPr lvl="0"/>
            <a:r>
              <a:rPr lang="en-US" sz="1800" dirty="0"/>
              <a:t>Transportation​</a:t>
            </a:r>
          </a:p>
          <a:p>
            <a:pPr lvl="0"/>
            <a:r>
              <a:rPr lang="en-US" sz="1800" dirty="0"/>
              <a:t>After school activities (HS)​</a:t>
            </a:r>
          </a:p>
          <a:p>
            <a:pPr lvl="0"/>
            <a:r>
              <a:rPr lang="en-US" sz="1800" dirty="0"/>
              <a:t>Lottery​</a:t>
            </a:r>
          </a:p>
          <a:p>
            <a:pPr lvl="0"/>
            <a:r>
              <a:rPr lang="en-US" sz="1800" dirty="0"/>
              <a:t>Verifications / Information updates​​</a:t>
            </a:r>
          </a:p>
          <a:p>
            <a:pPr lvl="0"/>
            <a:r>
              <a:rPr lang="en-US" sz="1800" dirty="0"/>
              <a:t>Support students/families/schools</a:t>
            </a:r>
          </a:p>
          <a:p>
            <a:pPr marL="0" indent="0">
              <a:buNone/>
            </a:pPr>
            <a:r>
              <a:rPr lang="en-US" sz="1800" dirty="0"/>
              <a:t> </a:t>
            </a:r>
          </a:p>
          <a:p>
            <a:r>
              <a:rPr lang="en-US" sz="1800" b="1" dirty="0">
                <a:solidFill>
                  <a:schemeClr val="tx2">
                    <a:lumMod val="75000"/>
                    <a:lumOff val="25000"/>
                  </a:schemeClr>
                </a:solidFill>
              </a:rPr>
              <a:t>Secretary of Choice Programs</a:t>
            </a:r>
          </a:p>
          <a:p>
            <a:r>
              <a:rPr lang="en-US" sz="1800" b="1" dirty="0"/>
              <a:t>Shelly Backus</a:t>
            </a:r>
            <a:endParaRPr lang="en-US" sz="1800" dirty="0"/>
          </a:p>
          <a:p>
            <a:pPr lvl="0"/>
            <a:r>
              <a:rPr lang="en-US" sz="1800" dirty="0"/>
              <a:t>After-school activities</a:t>
            </a:r>
          </a:p>
          <a:p>
            <a:pPr lvl="0"/>
            <a:r>
              <a:rPr lang="en-US" sz="1800" dirty="0"/>
              <a:t>Support with registration/transportation</a:t>
            </a:r>
          </a:p>
          <a:p>
            <a:pPr lvl="0"/>
            <a:r>
              <a:rPr lang="en-US" sz="1800" dirty="0"/>
              <a:t>File maintenance </a:t>
            </a:r>
          </a:p>
          <a:p>
            <a:pPr lvl="0"/>
            <a:r>
              <a:rPr lang="en-US" sz="1800" dirty="0"/>
              <a:t>District mailings</a:t>
            </a:r>
          </a:p>
          <a:p>
            <a:endParaRPr lang="en-US" sz="1800" dirty="0">
              <a:solidFill>
                <a:schemeClr val="tx2"/>
              </a:solidFill>
            </a:endParaRPr>
          </a:p>
        </p:txBody>
      </p:sp>
    </p:spTree>
    <p:extLst>
      <p:ext uri="{BB962C8B-B14F-4D97-AF65-F5344CB8AC3E}">
        <p14:creationId xmlns:p14="http://schemas.microsoft.com/office/powerpoint/2010/main" val="19139009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58A14AF-9FB5-4CC7-BA35-E8E85D3EDF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709D7D5-F150-82DB-7DCC-6ED9A12AAD18}"/>
              </a:ext>
            </a:extLst>
          </p:cNvPr>
          <p:cNvSpPr>
            <a:spLocks noGrp="1"/>
          </p:cNvSpPr>
          <p:nvPr>
            <p:ph type="title"/>
          </p:nvPr>
        </p:nvSpPr>
        <p:spPr>
          <a:xfrm>
            <a:off x="793662" y="386930"/>
            <a:ext cx="10066122" cy="1298448"/>
          </a:xfrm>
        </p:spPr>
        <p:txBody>
          <a:bodyPr anchor="b">
            <a:normAutofit/>
          </a:bodyPr>
          <a:lstStyle/>
          <a:p>
            <a:r>
              <a:rPr lang="en-US" sz="4100"/>
              <a:t>Open Choice Timeline</a:t>
            </a:r>
            <a:br>
              <a:rPr lang="en-US" sz="4100"/>
            </a:br>
            <a:r>
              <a:rPr lang="en-US" sz="4100"/>
              <a:t>2026-2027</a:t>
            </a:r>
          </a:p>
        </p:txBody>
      </p:sp>
      <p:sp>
        <p:nvSpPr>
          <p:cNvPr id="11" name="Rectangle 10">
            <a:extLst>
              <a:ext uri="{FF2B5EF4-FFF2-40B4-BE49-F238E27FC236}">
                <a16:creationId xmlns:a16="http://schemas.microsoft.com/office/drawing/2014/main" id="{3A9A4357-BD1D-4622-A4FE-766E6AB8DE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267991"/>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4390ADB4-97EE-1B15-5804-F1361DA96957}"/>
              </a:ext>
            </a:extLst>
          </p:cNvPr>
          <p:cNvSpPr>
            <a:spLocks noGrp="1"/>
          </p:cNvSpPr>
          <p:nvPr>
            <p:ph idx="1"/>
          </p:nvPr>
        </p:nvSpPr>
        <p:spPr>
          <a:xfrm>
            <a:off x="793661" y="2599509"/>
            <a:ext cx="4530898" cy="3639450"/>
          </a:xfrm>
        </p:spPr>
        <p:txBody>
          <a:bodyPr anchor="ctr">
            <a:normAutofit/>
          </a:bodyPr>
          <a:lstStyle/>
          <a:p>
            <a:pPr marL="0" indent="0" fontAlgn="t">
              <a:buNone/>
            </a:pPr>
            <a:endParaRPr lang="en-US" sz="2000"/>
          </a:p>
          <a:p>
            <a:endParaRPr lang="en-US" sz="2000"/>
          </a:p>
        </p:txBody>
      </p:sp>
      <p:sp>
        <p:nvSpPr>
          <p:cNvPr id="15" name="Rectangle 14">
            <a:extLst>
              <a:ext uri="{FF2B5EF4-FFF2-40B4-BE49-F238E27FC236}">
                <a16:creationId xmlns:a16="http://schemas.microsoft.com/office/drawing/2014/main" id="{E6995CE5-F890-4ABA-82A2-26507CE8D2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Table 3">
            <a:extLst>
              <a:ext uri="{FF2B5EF4-FFF2-40B4-BE49-F238E27FC236}">
                <a16:creationId xmlns:a16="http://schemas.microsoft.com/office/drawing/2014/main" id="{D68A6900-74F2-7CE3-E5D2-CE834E71C83B}"/>
              </a:ext>
            </a:extLst>
          </p:cNvPr>
          <p:cNvGraphicFramePr>
            <a:graphicFrameLocks noGrp="1"/>
          </p:cNvGraphicFramePr>
          <p:nvPr>
            <p:extLst>
              <p:ext uri="{D42A27DB-BD31-4B8C-83A1-F6EECF244321}">
                <p14:modId xmlns:p14="http://schemas.microsoft.com/office/powerpoint/2010/main" val="1531531323"/>
              </p:ext>
            </p:extLst>
          </p:nvPr>
        </p:nvGraphicFramePr>
        <p:xfrm>
          <a:off x="3905250" y="2295525"/>
          <a:ext cx="7156560" cy="3800476"/>
        </p:xfrm>
        <a:graphic>
          <a:graphicData uri="http://schemas.openxmlformats.org/drawingml/2006/table">
            <a:tbl>
              <a:tblPr firstRow="1" bandRow="1">
                <a:tableStyleId>{5C22544A-7EE6-4342-B048-85BDC9FD1C3A}</a:tableStyleId>
              </a:tblPr>
              <a:tblGrid>
                <a:gridCol w="4228531">
                  <a:extLst>
                    <a:ext uri="{9D8B030D-6E8A-4147-A177-3AD203B41FA5}">
                      <a16:colId xmlns:a16="http://schemas.microsoft.com/office/drawing/2014/main" val="2945235884"/>
                    </a:ext>
                  </a:extLst>
                </a:gridCol>
                <a:gridCol w="2928029">
                  <a:extLst>
                    <a:ext uri="{9D8B030D-6E8A-4147-A177-3AD203B41FA5}">
                      <a16:colId xmlns:a16="http://schemas.microsoft.com/office/drawing/2014/main" val="1535375084"/>
                    </a:ext>
                  </a:extLst>
                </a:gridCol>
              </a:tblGrid>
              <a:tr h="535780">
                <a:tc>
                  <a:txBody>
                    <a:bodyPr/>
                    <a:lstStyle/>
                    <a:p>
                      <a:endParaRPr lang="en-US" sz="1800"/>
                    </a:p>
                  </a:txBody>
                  <a:tcPr marL="92468" marR="92468" marT="46234" marB="46234"/>
                </a:tc>
                <a:tc>
                  <a:txBody>
                    <a:bodyPr/>
                    <a:lstStyle/>
                    <a:p>
                      <a:endParaRPr lang="en-US" sz="1800"/>
                    </a:p>
                  </a:txBody>
                  <a:tcPr marL="92468" marR="92468" marT="46234" marB="46234"/>
                </a:tc>
                <a:extLst>
                  <a:ext uri="{0D108BD9-81ED-4DB2-BD59-A6C34878D82A}">
                    <a16:rowId xmlns:a16="http://schemas.microsoft.com/office/drawing/2014/main" val="1953007499"/>
                  </a:ext>
                </a:extLst>
              </a:tr>
              <a:tr h="239316">
                <a:tc>
                  <a:txBody>
                    <a:bodyPr/>
                    <a:lstStyle/>
                    <a:p>
                      <a:pPr>
                        <a:spcAft>
                          <a:spcPts val="0"/>
                        </a:spcAft>
                      </a:pPr>
                      <a:r>
                        <a:rPr lang="en-US" sz="1100" dirty="0">
                          <a:effectLst/>
                          <a:latin typeface="Abadi Extra Light"/>
                        </a:rPr>
                        <a:t>Districts report available seats</a:t>
                      </a:r>
                    </a:p>
                  </a:txBody>
                  <a:tcPr marL="69351" marR="69351" marT="0" marB="0"/>
                </a:tc>
                <a:tc>
                  <a:txBody>
                    <a:bodyPr/>
                    <a:lstStyle/>
                    <a:p>
                      <a:pPr>
                        <a:spcAft>
                          <a:spcPts val="0"/>
                        </a:spcAft>
                      </a:pPr>
                      <a:r>
                        <a:rPr lang="en-US" sz="1100" dirty="0">
                          <a:effectLst/>
                          <a:latin typeface="Abadi Extra Light"/>
                        </a:rPr>
                        <a:t>By January  30</a:t>
                      </a:r>
                      <a:r>
                        <a:rPr lang="en-US" sz="1100" baseline="30000" dirty="0">
                          <a:effectLst/>
                          <a:latin typeface="Abadi Extra Light"/>
                        </a:rPr>
                        <a:t>th</a:t>
                      </a:r>
                      <a:r>
                        <a:rPr lang="en-US" sz="1100" dirty="0">
                          <a:effectLst/>
                          <a:latin typeface="Abadi Extra Light"/>
                        </a:rPr>
                        <a:t> (Friday)</a:t>
                      </a:r>
                    </a:p>
                  </a:txBody>
                  <a:tcPr marL="69351" marR="69351" marT="0" marB="0"/>
                </a:tc>
                <a:extLst>
                  <a:ext uri="{0D108BD9-81ED-4DB2-BD59-A6C34878D82A}">
                    <a16:rowId xmlns:a16="http://schemas.microsoft.com/office/drawing/2014/main" val="1451900169"/>
                  </a:ext>
                </a:extLst>
              </a:tr>
              <a:tr h="239316">
                <a:tc>
                  <a:txBody>
                    <a:bodyPr/>
                    <a:lstStyle/>
                    <a:p>
                      <a:pPr>
                        <a:spcAft>
                          <a:spcPts val="0"/>
                        </a:spcAft>
                      </a:pPr>
                      <a:r>
                        <a:rPr lang="en-US" sz="1100" dirty="0">
                          <a:effectLst/>
                          <a:latin typeface="Abadi Extra Light"/>
                        </a:rPr>
                        <a:t>Applications available online</a:t>
                      </a:r>
                    </a:p>
                  </a:txBody>
                  <a:tcPr marL="69351" marR="69351" marT="0" marB="0"/>
                </a:tc>
                <a:tc>
                  <a:txBody>
                    <a:bodyPr/>
                    <a:lstStyle/>
                    <a:p>
                      <a:pPr>
                        <a:spcAft>
                          <a:spcPts val="0"/>
                        </a:spcAft>
                      </a:pPr>
                      <a:r>
                        <a:rPr lang="en-US" sz="1100" dirty="0">
                          <a:effectLst/>
                          <a:latin typeface="Abadi Extra Light"/>
                        </a:rPr>
                        <a:t>By March 1</a:t>
                      </a:r>
                      <a:r>
                        <a:rPr lang="en-US" sz="1100" baseline="30000" dirty="0">
                          <a:effectLst/>
                          <a:latin typeface="Abadi Extra Light"/>
                        </a:rPr>
                        <a:t>st</a:t>
                      </a:r>
                      <a:r>
                        <a:rPr lang="en-US" sz="1100" dirty="0">
                          <a:effectLst/>
                          <a:latin typeface="Abadi Extra Light"/>
                        </a:rPr>
                        <a:t> (Sunday)</a:t>
                      </a:r>
                    </a:p>
                  </a:txBody>
                  <a:tcPr marL="69351" marR="69351" marT="0" marB="0"/>
                </a:tc>
                <a:extLst>
                  <a:ext uri="{0D108BD9-81ED-4DB2-BD59-A6C34878D82A}">
                    <a16:rowId xmlns:a16="http://schemas.microsoft.com/office/drawing/2014/main" val="1290523439"/>
                  </a:ext>
                </a:extLst>
              </a:tr>
              <a:tr h="435768">
                <a:tc>
                  <a:txBody>
                    <a:bodyPr/>
                    <a:lstStyle/>
                    <a:p>
                      <a:pPr>
                        <a:spcAft>
                          <a:spcPts val="0"/>
                        </a:spcAft>
                      </a:pPr>
                      <a:r>
                        <a:rPr lang="en-US" sz="1100" dirty="0">
                          <a:effectLst/>
                          <a:latin typeface="Abadi Extra Light"/>
                        </a:rPr>
                        <a:t>Family Information Night @ Mitchell Library (New Haven)</a:t>
                      </a:r>
                    </a:p>
                  </a:txBody>
                  <a:tcPr marL="69351" marR="69351" marT="0" marB="0"/>
                </a:tc>
                <a:tc>
                  <a:txBody>
                    <a:bodyPr/>
                    <a:lstStyle/>
                    <a:p>
                      <a:pPr>
                        <a:spcAft>
                          <a:spcPts val="0"/>
                        </a:spcAft>
                      </a:pPr>
                      <a:r>
                        <a:rPr lang="en-US" sz="1100" dirty="0">
                          <a:effectLst/>
                          <a:latin typeface="Abadi Extra Light"/>
                        </a:rPr>
                        <a:t>By March 4th (Wednesday)</a:t>
                      </a:r>
                    </a:p>
                  </a:txBody>
                  <a:tcPr marL="69351" marR="69351" marT="0" marB="0"/>
                </a:tc>
                <a:extLst>
                  <a:ext uri="{0D108BD9-81ED-4DB2-BD59-A6C34878D82A}">
                    <a16:rowId xmlns:a16="http://schemas.microsoft.com/office/drawing/2014/main" val="1044000833"/>
                  </a:ext>
                </a:extLst>
              </a:tr>
              <a:tr h="435768">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100" dirty="0">
                          <a:effectLst/>
                          <a:latin typeface="Abadi Extra Light"/>
                        </a:rPr>
                        <a:t>Family information night Flyers sent to schools via email</a:t>
                      </a:r>
                    </a:p>
                  </a:txBody>
                  <a:tcPr marL="69351" marR="69351" marT="0" marB="0"/>
                </a:tc>
                <a:tc>
                  <a:txBody>
                    <a:bodyPr/>
                    <a:lstStyle/>
                    <a:p>
                      <a:pPr>
                        <a:spcAft>
                          <a:spcPts val="0"/>
                        </a:spcAft>
                      </a:pPr>
                      <a:r>
                        <a:rPr lang="en-US" sz="1100" dirty="0">
                          <a:effectLst/>
                          <a:latin typeface="Abadi Extra Light"/>
                        </a:rPr>
                        <a:t>March 2nd (Monday)</a:t>
                      </a:r>
                    </a:p>
                  </a:txBody>
                  <a:tcPr marL="69351" marR="69351" marT="0" marB="0"/>
                </a:tc>
                <a:extLst>
                  <a:ext uri="{0D108BD9-81ED-4DB2-BD59-A6C34878D82A}">
                    <a16:rowId xmlns:a16="http://schemas.microsoft.com/office/drawing/2014/main" val="1446576595"/>
                  </a:ext>
                </a:extLst>
              </a:tr>
              <a:tr h="239316">
                <a:tc>
                  <a:txBody>
                    <a:bodyPr/>
                    <a:lstStyle/>
                    <a:p>
                      <a:pPr>
                        <a:spcAft>
                          <a:spcPts val="0"/>
                        </a:spcAft>
                      </a:pPr>
                      <a:r>
                        <a:rPr lang="en-US" sz="1100">
                          <a:effectLst/>
                          <a:latin typeface="Abadi Extra Light"/>
                        </a:rPr>
                        <a:t>Application deadline </a:t>
                      </a:r>
                      <a:endParaRPr lang="en-US" sz="1100" dirty="0">
                        <a:effectLst/>
                        <a:latin typeface="Abadi Extra Light"/>
                      </a:endParaRPr>
                    </a:p>
                  </a:txBody>
                  <a:tcPr marL="69351" marR="69351" marT="0" marB="0"/>
                </a:tc>
                <a:tc>
                  <a:txBody>
                    <a:bodyPr/>
                    <a:lstStyle/>
                    <a:p>
                      <a:pPr>
                        <a:spcAft>
                          <a:spcPts val="0"/>
                        </a:spcAft>
                      </a:pPr>
                      <a:r>
                        <a:rPr lang="en-US" sz="1100" dirty="0">
                          <a:effectLst/>
                          <a:latin typeface="Abadi Extra Light"/>
                        </a:rPr>
                        <a:t>March 31</a:t>
                      </a:r>
                      <a:r>
                        <a:rPr lang="en-US" sz="1100" baseline="30000" dirty="0">
                          <a:effectLst/>
                          <a:latin typeface="Abadi Extra Light"/>
                        </a:rPr>
                        <a:t>st</a:t>
                      </a:r>
                      <a:r>
                        <a:rPr lang="en-US" sz="1100" dirty="0">
                          <a:effectLst/>
                          <a:latin typeface="Abadi Extra Light"/>
                        </a:rPr>
                        <a:t> at 3:30 PM (Tuesday)</a:t>
                      </a:r>
                    </a:p>
                  </a:txBody>
                  <a:tcPr marL="69351" marR="69351" marT="0" marB="0"/>
                </a:tc>
                <a:extLst>
                  <a:ext uri="{0D108BD9-81ED-4DB2-BD59-A6C34878D82A}">
                    <a16:rowId xmlns:a16="http://schemas.microsoft.com/office/drawing/2014/main" val="891870433"/>
                  </a:ext>
                </a:extLst>
              </a:tr>
              <a:tr h="239316">
                <a:tc>
                  <a:txBody>
                    <a:bodyPr/>
                    <a:lstStyle/>
                    <a:p>
                      <a:pPr>
                        <a:spcAft>
                          <a:spcPts val="0"/>
                        </a:spcAft>
                      </a:pPr>
                      <a:r>
                        <a:rPr lang="en-US" sz="1100" dirty="0">
                          <a:effectLst/>
                          <a:latin typeface="Abadi Extra Light"/>
                        </a:rPr>
                        <a:t>Blind lottery of all qualified applicants </a:t>
                      </a:r>
                    </a:p>
                  </a:txBody>
                  <a:tcPr marL="69351" marR="69351" marT="0" marB="0"/>
                </a:tc>
                <a:tc>
                  <a:txBody>
                    <a:bodyPr/>
                    <a:lstStyle/>
                    <a:p>
                      <a:pPr>
                        <a:spcAft>
                          <a:spcPts val="0"/>
                        </a:spcAft>
                      </a:pPr>
                      <a:r>
                        <a:rPr lang="en-US" sz="1100" dirty="0">
                          <a:effectLst/>
                          <a:latin typeface="Abadi Extra Light"/>
                        </a:rPr>
                        <a:t>April 2</a:t>
                      </a:r>
                      <a:r>
                        <a:rPr lang="en-US" sz="1100" baseline="30000" dirty="0">
                          <a:effectLst/>
                          <a:latin typeface="Abadi Extra Light"/>
                        </a:rPr>
                        <a:t>nd</a:t>
                      </a:r>
                      <a:r>
                        <a:rPr lang="en-US" sz="1100" dirty="0">
                          <a:effectLst/>
                          <a:latin typeface="Abadi Extra Light"/>
                        </a:rPr>
                        <a:t> (Thursday)</a:t>
                      </a:r>
                    </a:p>
                  </a:txBody>
                  <a:tcPr marL="69351" marR="69351" marT="0" marB="0"/>
                </a:tc>
                <a:extLst>
                  <a:ext uri="{0D108BD9-81ED-4DB2-BD59-A6C34878D82A}">
                    <a16:rowId xmlns:a16="http://schemas.microsoft.com/office/drawing/2014/main" val="3254325293"/>
                  </a:ext>
                </a:extLst>
              </a:tr>
              <a:tr h="239316">
                <a:tc>
                  <a:txBody>
                    <a:bodyPr/>
                    <a:lstStyle/>
                    <a:p>
                      <a:pPr>
                        <a:spcAft>
                          <a:spcPts val="0"/>
                        </a:spcAft>
                      </a:pPr>
                      <a:r>
                        <a:rPr lang="en-US" sz="1100">
                          <a:effectLst/>
                          <a:latin typeface="Abadi Extra Light"/>
                        </a:rPr>
                        <a:t>Initial placements made</a:t>
                      </a:r>
                      <a:endParaRPr lang="en-US" sz="1100" dirty="0">
                        <a:effectLst/>
                        <a:latin typeface="Abadi Extra Light"/>
                      </a:endParaRPr>
                    </a:p>
                  </a:txBody>
                  <a:tcPr marL="69351" marR="69351" marT="0" marB="0"/>
                </a:tc>
                <a:tc>
                  <a:txBody>
                    <a:bodyPr/>
                    <a:lstStyle/>
                    <a:p>
                      <a:pPr>
                        <a:spcAft>
                          <a:spcPts val="0"/>
                        </a:spcAft>
                      </a:pPr>
                      <a:r>
                        <a:rPr lang="en-US" sz="1100" dirty="0">
                          <a:effectLst/>
                          <a:latin typeface="Abadi Extra Light"/>
                        </a:rPr>
                        <a:t>By April 7</a:t>
                      </a:r>
                      <a:r>
                        <a:rPr lang="en-US" sz="1100" baseline="30000" dirty="0">
                          <a:effectLst/>
                          <a:latin typeface="Abadi Extra Light"/>
                        </a:rPr>
                        <a:t>th</a:t>
                      </a:r>
                      <a:r>
                        <a:rPr lang="en-US" sz="1100" dirty="0">
                          <a:effectLst/>
                          <a:latin typeface="Abadi Extra Light"/>
                        </a:rPr>
                        <a:t> (Monday)</a:t>
                      </a:r>
                    </a:p>
                  </a:txBody>
                  <a:tcPr marL="69351" marR="69351" marT="0" marB="0"/>
                </a:tc>
                <a:extLst>
                  <a:ext uri="{0D108BD9-81ED-4DB2-BD59-A6C34878D82A}">
                    <a16:rowId xmlns:a16="http://schemas.microsoft.com/office/drawing/2014/main" val="840826877"/>
                  </a:ext>
                </a:extLst>
              </a:tr>
              <a:tr h="239316">
                <a:tc>
                  <a:txBody>
                    <a:bodyPr/>
                    <a:lstStyle/>
                    <a:p>
                      <a:pPr>
                        <a:spcAft>
                          <a:spcPts val="0"/>
                        </a:spcAft>
                      </a:pPr>
                      <a:r>
                        <a:rPr lang="en-US" sz="1100" dirty="0">
                          <a:effectLst/>
                          <a:latin typeface="Abadi Extra Light"/>
                        </a:rPr>
                        <a:t>Notifications mailed to families </a:t>
                      </a:r>
                    </a:p>
                  </a:txBody>
                  <a:tcPr marL="69351" marR="69351" marT="0" marB="0"/>
                </a:tc>
                <a:tc>
                  <a:txBody>
                    <a:bodyPr/>
                    <a:lstStyle/>
                    <a:p>
                      <a:pPr>
                        <a:spcAft>
                          <a:spcPts val="0"/>
                        </a:spcAft>
                      </a:pPr>
                      <a:r>
                        <a:rPr lang="en-US" sz="1100" dirty="0">
                          <a:effectLst/>
                          <a:latin typeface="Abadi Extra Light"/>
                        </a:rPr>
                        <a:t>By April 13</a:t>
                      </a:r>
                      <a:r>
                        <a:rPr lang="en-US" sz="1100" baseline="30000" dirty="0">
                          <a:effectLst/>
                          <a:latin typeface="Abadi Extra Light"/>
                        </a:rPr>
                        <a:t>th</a:t>
                      </a:r>
                      <a:r>
                        <a:rPr lang="en-US" sz="1100" dirty="0">
                          <a:effectLst/>
                          <a:latin typeface="Abadi Extra Light"/>
                        </a:rPr>
                        <a:t> (Monday)</a:t>
                      </a:r>
                    </a:p>
                  </a:txBody>
                  <a:tcPr marL="69351" marR="69351" marT="0" marB="0"/>
                </a:tc>
                <a:extLst>
                  <a:ext uri="{0D108BD9-81ED-4DB2-BD59-A6C34878D82A}">
                    <a16:rowId xmlns:a16="http://schemas.microsoft.com/office/drawing/2014/main" val="2647504257"/>
                  </a:ext>
                </a:extLst>
              </a:tr>
              <a:tr h="239316">
                <a:tc>
                  <a:txBody>
                    <a:bodyPr/>
                    <a:lstStyle/>
                    <a:p>
                      <a:pPr>
                        <a:spcAft>
                          <a:spcPts val="0"/>
                        </a:spcAft>
                      </a:pPr>
                      <a:r>
                        <a:rPr lang="en-US" sz="1100">
                          <a:effectLst/>
                          <a:latin typeface="Abadi Extra Light"/>
                        </a:rPr>
                        <a:t>Parent deadline to accept/decline placement </a:t>
                      </a:r>
                      <a:endParaRPr lang="en-US" sz="1100" dirty="0">
                        <a:effectLst/>
                        <a:latin typeface="Abadi Extra Light"/>
                      </a:endParaRPr>
                    </a:p>
                  </a:txBody>
                  <a:tcPr marL="69351" marR="69351" marT="0" marB="0"/>
                </a:tc>
                <a:tc>
                  <a:txBody>
                    <a:bodyPr/>
                    <a:lstStyle/>
                    <a:p>
                      <a:pPr>
                        <a:spcAft>
                          <a:spcPts val="0"/>
                        </a:spcAft>
                      </a:pPr>
                      <a:r>
                        <a:rPr lang="en-US" sz="1100" dirty="0">
                          <a:effectLst/>
                          <a:latin typeface="Abadi Extra Light"/>
                        </a:rPr>
                        <a:t>By April 27</a:t>
                      </a:r>
                      <a:r>
                        <a:rPr lang="en-US" sz="1100" baseline="30000" dirty="0">
                          <a:effectLst/>
                          <a:latin typeface="Abadi Extra Light"/>
                        </a:rPr>
                        <a:t>th</a:t>
                      </a:r>
                      <a:r>
                        <a:rPr lang="en-US" sz="1100" dirty="0">
                          <a:effectLst/>
                          <a:latin typeface="Abadi Extra Light"/>
                        </a:rPr>
                        <a:t> (Monday)</a:t>
                      </a:r>
                    </a:p>
                  </a:txBody>
                  <a:tcPr marL="69351" marR="69351" marT="0" marB="0"/>
                </a:tc>
                <a:extLst>
                  <a:ext uri="{0D108BD9-81ED-4DB2-BD59-A6C34878D82A}">
                    <a16:rowId xmlns:a16="http://schemas.microsoft.com/office/drawing/2014/main" val="2218054342"/>
                  </a:ext>
                </a:extLst>
              </a:tr>
              <a:tr h="239316">
                <a:tc>
                  <a:txBody>
                    <a:bodyPr/>
                    <a:lstStyle/>
                    <a:p>
                      <a:pPr>
                        <a:spcAft>
                          <a:spcPts val="0"/>
                        </a:spcAft>
                      </a:pPr>
                      <a:r>
                        <a:rPr lang="en-US" sz="1100" dirty="0">
                          <a:effectLst/>
                          <a:latin typeface="Abadi Extra Light"/>
                        </a:rPr>
                        <a:t>District lists sent to superintendents &amp; principals </a:t>
                      </a:r>
                    </a:p>
                  </a:txBody>
                  <a:tcPr marL="69351" marR="69351" marT="0" marB="0"/>
                </a:tc>
                <a:tc>
                  <a:txBody>
                    <a:bodyPr/>
                    <a:lstStyle/>
                    <a:p>
                      <a:pPr>
                        <a:spcAft>
                          <a:spcPts val="0"/>
                        </a:spcAft>
                      </a:pPr>
                      <a:r>
                        <a:rPr lang="en-US" sz="1100" dirty="0">
                          <a:effectLst/>
                          <a:latin typeface="Abadi Extra Light"/>
                        </a:rPr>
                        <a:t>By May 11</a:t>
                      </a:r>
                      <a:r>
                        <a:rPr lang="en-US" sz="1100" baseline="30000" dirty="0">
                          <a:effectLst/>
                          <a:latin typeface="Abadi Extra Light"/>
                        </a:rPr>
                        <a:t>th</a:t>
                      </a:r>
                      <a:r>
                        <a:rPr lang="en-US" sz="1100" dirty="0">
                          <a:effectLst/>
                          <a:latin typeface="Abadi Extra Light"/>
                        </a:rPr>
                        <a:t> (Monday)</a:t>
                      </a:r>
                    </a:p>
                  </a:txBody>
                  <a:tcPr marL="69351" marR="69351" marT="0" marB="0"/>
                </a:tc>
                <a:extLst>
                  <a:ext uri="{0D108BD9-81ED-4DB2-BD59-A6C34878D82A}">
                    <a16:rowId xmlns:a16="http://schemas.microsoft.com/office/drawing/2014/main" val="3814528851"/>
                  </a:ext>
                </a:extLst>
              </a:tr>
              <a:tr h="239316">
                <a:tc>
                  <a:txBody>
                    <a:bodyPr/>
                    <a:lstStyle/>
                    <a:p>
                      <a:pPr>
                        <a:spcAft>
                          <a:spcPts val="0"/>
                        </a:spcAft>
                      </a:pPr>
                      <a:endParaRPr lang="en-US" sz="1100" dirty="0">
                        <a:effectLst/>
                        <a:latin typeface="Abadi Extra Light"/>
                      </a:endParaRPr>
                    </a:p>
                  </a:txBody>
                  <a:tcPr marL="69351" marR="69351" marT="0" marB="0"/>
                </a:tc>
                <a:tc>
                  <a:txBody>
                    <a:bodyPr/>
                    <a:lstStyle/>
                    <a:p>
                      <a:pPr>
                        <a:spcAft>
                          <a:spcPts val="0"/>
                        </a:spcAft>
                      </a:pPr>
                      <a:r>
                        <a:rPr lang="en-US" sz="1100" dirty="0">
                          <a:effectLst/>
                          <a:highlight>
                            <a:srgbClr val="FFFF00"/>
                          </a:highlight>
                          <a:latin typeface="Abadi Extra Light"/>
                        </a:rPr>
                        <a:t> </a:t>
                      </a:r>
                    </a:p>
                  </a:txBody>
                  <a:tcPr marL="69351" marR="69351" marT="0" marB="0"/>
                </a:tc>
                <a:extLst>
                  <a:ext uri="{0D108BD9-81ED-4DB2-BD59-A6C34878D82A}">
                    <a16:rowId xmlns:a16="http://schemas.microsoft.com/office/drawing/2014/main" val="142676442"/>
                  </a:ext>
                </a:extLst>
              </a:tr>
              <a:tr h="239316">
                <a:tc>
                  <a:txBody>
                    <a:bodyPr/>
                    <a:lstStyle/>
                    <a:p>
                      <a:pPr>
                        <a:spcAft>
                          <a:spcPts val="0"/>
                        </a:spcAft>
                      </a:pPr>
                      <a:r>
                        <a:rPr lang="en-US" sz="1100">
                          <a:effectLst/>
                          <a:latin typeface="Abadi Extra Light"/>
                        </a:rPr>
                        <a:t>Place additional students (in available slots)</a:t>
                      </a:r>
                      <a:endParaRPr lang="en-US" sz="1100" dirty="0">
                        <a:effectLst/>
                        <a:latin typeface="Abadi Extra Light"/>
                      </a:endParaRPr>
                    </a:p>
                  </a:txBody>
                  <a:tcPr marL="69351" marR="69351" marT="0" marB="0"/>
                </a:tc>
                <a:tc>
                  <a:txBody>
                    <a:bodyPr/>
                    <a:lstStyle/>
                    <a:p>
                      <a:pPr>
                        <a:spcAft>
                          <a:spcPts val="0"/>
                        </a:spcAft>
                      </a:pPr>
                      <a:r>
                        <a:rPr lang="en-US" sz="1100" dirty="0">
                          <a:effectLst/>
                          <a:latin typeface="Abadi Extra Light"/>
                        </a:rPr>
                        <a:t>May 2</a:t>
                      </a:r>
                      <a:r>
                        <a:rPr lang="en-US" sz="1100" baseline="30000" dirty="0">
                          <a:effectLst/>
                          <a:latin typeface="Abadi Extra Light"/>
                        </a:rPr>
                        <a:t>nd</a:t>
                      </a:r>
                      <a:r>
                        <a:rPr lang="en-US" sz="1100" dirty="0">
                          <a:effectLst/>
                          <a:latin typeface="Abadi Extra Light"/>
                        </a:rPr>
                        <a:t>  – September 12</a:t>
                      </a:r>
                      <a:r>
                        <a:rPr lang="en-US" sz="1100" baseline="30000" dirty="0">
                          <a:effectLst/>
                          <a:latin typeface="Abadi Extra Light"/>
                        </a:rPr>
                        <a:t>th</a:t>
                      </a:r>
                      <a:r>
                        <a:rPr lang="en-US" sz="1100" dirty="0">
                          <a:effectLst/>
                          <a:latin typeface="Abadi Extra Light"/>
                        </a:rPr>
                        <a:t> </a:t>
                      </a:r>
                    </a:p>
                  </a:txBody>
                  <a:tcPr marL="69351" marR="69351" marT="0" marB="0"/>
                </a:tc>
                <a:extLst>
                  <a:ext uri="{0D108BD9-81ED-4DB2-BD59-A6C34878D82A}">
                    <a16:rowId xmlns:a16="http://schemas.microsoft.com/office/drawing/2014/main" val="3058874464"/>
                  </a:ext>
                </a:extLst>
              </a:tr>
            </a:tbl>
          </a:graphicData>
        </a:graphic>
      </p:graphicFrame>
    </p:spTree>
    <p:extLst>
      <p:ext uri="{BB962C8B-B14F-4D97-AF65-F5344CB8AC3E}">
        <p14:creationId xmlns:p14="http://schemas.microsoft.com/office/powerpoint/2010/main" val="1199726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5ECCB0-17D1-63E7-5555-D8A586A5C0A6}"/>
              </a:ext>
            </a:extLst>
          </p:cNvPr>
          <p:cNvSpPr>
            <a:spLocks noGrp="1"/>
          </p:cNvSpPr>
          <p:nvPr>
            <p:ph type="title"/>
          </p:nvPr>
        </p:nvSpPr>
        <p:spPr/>
        <p:txBody>
          <a:bodyPr/>
          <a:lstStyle/>
          <a:p>
            <a:r>
              <a:rPr lang="en-US" dirty="0"/>
              <a:t>2026-2027  Open Choice seats into Suburbs</a:t>
            </a:r>
          </a:p>
        </p:txBody>
      </p:sp>
      <p:graphicFrame>
        <p:nvGraphicFramePr>
          <p:cNvPr id="4" name="Content Placeholder 3">
            <a:extLst>
              <a:ext uri="{FF2B5EF4-FFF2-40B4-BE49-F238E27FC236}">
                <a16:creationId xmlns:a16="http://schemas.microsoft.com/office/drawing/2014/main" id="{517451BD-2398-EC76-FC23-39CBA629E5F1}"/>
              </a:ext>
            </a:extLst>
          </p:cNvPr>
          <p:cNvGraphicFramePr>
            <a:graphicFrameLocks noGrp="1"/>
          </p:cNvGraphicFramePr>
          <p:nvPr>
            <p:ph idx="1"/>
            <p:extLst>
              <p:ext uri="{D42A27DB-BD31-4B8C-83A1-F6EECF244321}">
                <p14:modId xmlns:p14="http://schemas.microsoft.com/office/powerpoint/2010/main" val="1610183269"/>
              </p:ext>
            </p:extLst>
          </p:nvPr>
        </p:nvGraphicFramePr>
        <p:xfrm>
          <a:off x="1057835" y="1308846"/>
          <a:ext cx="10079580" cy="5269184"/>
        </p:xfrm>
        <a:graphic>
          <a:graphicData uri="http://schemas.openxmlformats.org/drawingml/2006/table">
            <a:tbl>
              <a:tblPr firstRow="1" bandRow="1">
                <a:tableStyleId>{5C22544A-7EE6-4342-B048-85BDC9FD1C3A}</a:tableStyleId>
              </a:tblPr>
              <a:tblGrid>
                <a:gridCol w="2512581">
                  <a:extLst>
                    <a:ext uri="{9D8B030D-6E8A-4147-A177-3AD203B41FA5}">
                      <a16:colId xmlns:a16="http://schemas.microsoft.com/office/drawing/2014/main" val="1699636912"/>
                    </a:ext>
                  </a:extLst>
                </a:gridCol>
                <a:gridCol w="2522333">
                  <a:extLst>
                    <a:ext uri="{9D8B030D-6E8A-4147-A177-3AD203B41FA5}">
                      <a16:colId xmlns:a16="http://schemas.microsoft.com/office/drawing/2014/main" val="3142134142"/>
                    </a:ext>
                  </a:extLst>
                </a:gridCol>
                <a:gridCol w="2522333">
                  <a:extLst>
                    <a:ext uri="{9D8B030D-6E8A-4147-A177-3AD203B41FA5}">
                      <a16:colId xmlns:a16="http://schemas.microsoft.com/office/drawing/2014/main" val="1488211949"/>
                    </a:ext>
                  </a:extLst>
                </a:gridCol>
                <a:gridCol w="2522333">
                  <a:extLst>
                    <a:ext uri="{9D8B030D-6E8A-4147-A177-3AD203B41FA5}">
                      <a16:colId xmlns:a16="http://schemas.microsoft.com/office/drawing/2014/main" val="701698117"/>
                    </a:ext>
                  </a:extLst>
                </a:gridCol>
              </a:tblGrid>
              <a:tr h="535951">
                <a:tc>
                  <a:txBody>
                    <a:bodyPr/>
                    <a:lstStyle/>
                    <a:p>
                      <a:pPr algn="ctr" fontAlgn="b"/>
                      <a:r>
                        <a:rPr lang="en-US" sz="1100" b="1" i="0" u="none" strike="noStrike" dirty="0">
                          <a:solidFill>
                            <a:schemeClr val="bg1"/>
                          </a:solidFill>
                          <a:effectLst/>
                          <a:latin typeface="Abadi Extra Light" panose="020B0204020104020204" pitchFamily="34" charset="0"/>
                        </a:rPr>
                        <a:t>District / School</a:t>
                      </a:r>
                    </a:p>
                  </a:txBody>
                  <a:tcPr marL="7880" marR="7880" marT="7880" marB="0" anchor="b"/>
                </a:tc>
                <a:tc>
                  <a:txBody>
                    <a:bodyPr/>
                    <a:lstStyle/>
                    <a:p>
                      <a:pPr algn="ctr" fontAlgn="b"/>
                      <a:r>
                        <a:rPr lang="en-US" sz="1100" b="1" i="0" u="none" strike="noStrike" dirty="0">
                          <a:solidFill>
                            <a:schemeClr val="bg1"/>
                          </a:solidFill>
                          <a:effectLst/>
                          <a:latin typeface="Abadi Extra Light" panose="020B0204020104020204" pitchFamily="34" charset="0"/>
                        </a:rPr>
                        <a:t>26-27 </a:t>
                      </a:r>
                    </a:p>
                    <a:p>
                      <a:pPr algn="ctr" fontAlgn="b"/>
                      <a:r>
                        <a:rPr lang="en-US" sz="1100" b="1" i="0" u="none" strike="noStrike" dirty="0">
                          <a:solidFill>
                            <a:schemeClr val="bg1"/>
                          </a:solidFill>
                          <a:effectLst/>
                          <a:latin typeface="Abadi Extra Light" panose="020B0204020104020204" pitchFamily="34" charset="0"/>
                        </a:rPr>
                        <a:t> New Seats Grade Levels</a:t>
                      </a:r>
                    </a:p>
                  </a:txBody>
                  <a:tcPr marL="7880" marR="7880" marT="7880" marB="0" anchor="b"/>
                </a:tc>
                <a:tc>
                  <a:txBody>
                    <a:bodyPr/>
                    <a:lstStyle/>
                    <a:p>
                      <a:pPr algn="ctr" fontAlgn="b"/>
                      <a:r>
                        <a:rPr lang="en-US" sz="1100" b="1" i="0" u="none" strike="noStrike" dirty="0">
                          <a:solidFill>
                            <a:schemeClr val="bg1"/>
                          </a:solidFill>
                          <a:effectLst/>
                          <a:latin typeface="Abadi Extra Light" panose="020B0204020104020204" pitchFamily="34" charset="0"/>
                        </a:rPr>
                        <a:t>26-27</a:t>
                      </a:r>
                    </a:p>
                    <a:p>
                      <a:pPr algn="ctr" fontAlgn="b"/>
                      <a:r>
                        <a:rPr lang="en-US" sz="1100" b="1" i="0" u="none" strike="noStrike" dirty="0">
                          <a:solidFill>
                            <a:schemeClr val="bg1"/>
                          </a:solidFill>
                          <a:effectLst/>
                          <a:latin typeface="Abadi Extra Light" panose="020B0204020104020204" pitchFamily="34" charset="0"/>
                        </a:rPr>
                        <a:t> # New Seats</a:t>
                      </a:r>
                    </a:p>
                  </a:txBody>
                  <a:tcPr marL="7880" marR="7880" marT="7880" marB="0" anchor="b"/>
                </a:tc>
                <a:tc>
                  <a:txBody>
                    <a:bodyPr/>
                    <a:lstStyle/>
                    <a:p>
                      <a:pPr algn="ctr" fontAlgn="b"/>
                      <a:r>
                        <a:rPr lang="en-US" sz="1100" b="1" i="0" u="none" strike="noStrike" dirty="0">
                          <a:solidFill>
                            <a:schemeClr val="bg1"/>
                          </a:solidFill>
                          <a:effectLst/>
                          <a:latin typeface="Abadi Extra Light" panose="020B0204020104020204" pitchFamily="34" charset="0"/>
                        </a:rPr>
                        <a:t>Total New Seat by District</a:t>
                      </a:r>
                    </a:p>
                  </a:txBody>
                  <a:tcPr marL="7880" marR="7880" marT="7880" marB="0" anchor="b"/>
                </a:tc>
                <a:extLst>
                  <a:ext uri="{0D108BD9-81ED-4DB2-BD59-A6C34878D82A}">
                    <a16:rowId xmlns:a16="http://schemas.microsoft.com/office/drawing/2014/main" val="1744050213"/>
                  </a:ext>
                </a:extLst>
              </a:tr>
              <a:tr h="201231">
                <a:tc>
                  <a:txBody>
                    <a:bodyPr/>
                    <a:lstStyle/>
                    <a:p>
                      <a:pPr algn="l" fontAlgn="b"/>
                      <a:r>
                        <a:rPr lang="en-US" sz="1100" b="1" i="0" u="none" strike="noStrike" dirty="0">
                          <a:solidFill>
                            <a:srgbClr val="000000"/>
                          </a:solidFill>
                          <a:effectLst/>
                          <a:latin typeface="Abadi Extra Light" panose="020B0204020104020204" pitchFamily="34" charset="0"/>
                        </a:rPr>
                        <a:t>Bethany</a:t>
                      </a:r>
                    </a:p>
                  </a:txBody>
                  <a:tcPr marL="7880" marR="7880" marT="7880" marB="0" anchor="b"/>
                </a:tc>
                <a:tc>
                  <a:txBody>
                    <a:bodyPr/>
                    <a:lstStyle/>
                    <a:p>
                      <a:pPr algn="ctr" fontAlgn="b"/>
                      <a:r>
                        <a:rPr lang="en-US" sz="1100" b="1" i="0" u="none" strike="noStrike" dirty="0">
                          <a:solidFill>
                            <a:srgbClr val="000000"/>
                          </a:solidFill>
                          <a:effectLst/>
                          <a:latin typeface="Abadi Extra Light" panose="020B0204020104020204" pitchFamily="34" charset="0"/>
                        </a:rPr>
                        <a:t> </a:t>
                      </a:r>
                    </a:p>
                  </a:txBody>
                  <a:tcPr marL="7880" marR="7880" marT="7880" marB="0" anchor="b"/>
                </a:tc>
                <a:tc>
                  <a:txBody>
                    <a:bodyPr/>
                    <a:lstStyle/>
                    <a:p>
                      <a:pPr algn="ctr" fontAlgn="b"/>
                      <a:r>
                        <a:rPr lang="en-US" sz="1100" b="1" i="0" u="none" strike="noStrike" dirty="0">
                          <a:solidFill>
                            <a:srgbClr val="000000"/>
                          </a:solidFill>
                          <a:effectLst/>
                          <a:latin typeface="Abadi Extra Light" panose="020B0204020104020204" pitchFamily="34" charset="0"/>
                        </a:rPr>
                        <a:t> </a:t>
                      </a:r>
                    </a:p>
                  </a:txBody>
                  <a:tcPr marL="7880" marR="7880" marT="7880" marB="0" anchor="b"/>
                </a:tc>
                <a:tc>
                  <a:txBody>
                    <a:bodyPr/>
                    <a:lstStyle/>
                    <a:p>
                      <a:pPr algn="ctr" fontAlgn="b"/>
                      <a:r>
                        <a:rPr lang="en-US" sz="1100" b="1"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1945773011"/>
                  </a:ext>
                </a:extLst>
              </a:tr>
              <a:tr h="201231">
                <a:tc>
                  <a:txBody>
                    <a:bodyPr/>
                    <a:lstStyle/>
                    <a:p>
                      <a:pPr algn="l" fontAlgn="b"/>
                      <a:r>
                        <a:rPr lang="en-US" sz="1100" b="0" i="0" u="none" strike="noStrike" dirty="0">
                          <a:solidFill>
                            <a:srgbClr val="000000"/>
                          </a:solidFill>
                          <a:effectLst/>
                          <a:latin typeface="Abadi Extra Light" panose="020B0204020104020204" pitchFamily="34" charset="0"/>
                        </a:rPr>
                        <a:t>Bethany Community</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K</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2</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2956147755"/>
                  </a:ext>
                </a:extLst>
              </a:tr>
              <a:tr h="181349">
                <a:tc>
                  <a:txBody>
                    <a:bodyPr/>
                    <a:lstStyle/>
                    <a:p>
                      <a:pPr algn="l"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2</a:t>
                      </a:r>
                    </a:p>
                  </a:txBody>
                  <a:tcPr marL="7880" marR="7880" marT="7880" marB="0" anchor="b"/>
                </a:tc>
                <a:extLst>
                  <a:ext uri="{0D108BD9-81ED-4DB2-BD59-A6C34878D82A}">
                    <a16:rowId xmlns:a16="http://schemas.microsoft.com/office/drawing/2014/main" val="484480724"/>
                  </a:ext>
                </a:extLst>
              </a:tr>
              <a:tr h="201231">
                <a:tc>
                  <a:txBody>
                    <a:bodyPr/>
                    <a:lstStyle/>
                    <a:p>
                      <a:pPr algn="l" fontAlgn="b"/>
                      <a:r>
                        <a:rPr lang="en-US" sz="1100" b="1" i="0" u="none" strike="noStrike" dirty="0">
                          <a:solidFill>
                            <a:srgbClr val="000000"/>
                          </a:solidFill>
                          <a:effectLst/>
                          <a:latin typeface="Abadi Extra Light" panose="020B0204020104020204" pitchFamily="34" charset="0"/>
                        </a:rPr>
                        <a:t>Branford</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1253569575"/>
                  </a:ext>
                </a:extLst>
              </a:tr>
              <a:tr h="201231">
                <a:tc>
                  <a:txBody>
                    <a:bodyPr/>
                    <a:lstStyle/>
                    <a:p>
                      <a:pPr algn="l" fontAlgn="b"/>
                      <a:r>
                        <a:rPr lang="en-US" sz="1100" b="0" i="0" u="none" strike="noStrike" dirty="0">
                          <a:solidFill>
                            <a:srgbClr val="000000"/>
                          </a:solidFill>
                          <a:effectLst/>
                          <a:latin typeface="Abadi Extra Light" panose="020B0204020104020204" pitchFamily="34" charset="0"/>
                        </a:rPr>
                        <a:t>Francis Walsh Intermediate</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5</a:t>
                      </a:r>
                    </a:p>
                  </a:txBody>
                  <a:tcPr marL="7880" marR="7880" marT="7880" marB="0" anchor="b"/>
                </a:tc>
                <a:tc>
                  <a:txBody>
                    <a:bodyPr/>
                    <a:lstStyle/>
                    <a:p>
                      <a:pPr algn="ctr" fontAlgn="ctr"/>
                      <a:r>
                        <a:rPr lang="en-US" sz="1100" b="0" i="0" u="none" strike="noStrike" dirty="0">
                          <a:solidFill>
                            <a:srgbClr val="000000"/>
                          </a:solidFill>
                          <a:effectLst/>
                          <a:latin typeface="Abadi Extra Light" panose="020B0204020104020204" pitchFamily="34" charset="0"/>
                        </a:rPr>
                        <a:t> 1</a:t>
                      </a:r>
                    </a:p>
                  </a:txBody>
                  <a:tcPr marL="7880" marR="7880" marT="7880" marB="0" anchor="ctr"/>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1695860388"/>
                  </a:ext>
                </a:extLst>
              </a:tr>
              <a:tr h="181349">
                <a:tc>
                  <a:txBody>
                    <a:bodyPr/>
                    <a:lstStyle/>
                    <a:p>
                      <a:pPr algn="l"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1529249118"/>
                  </a:ext>
                </a:extLst>
              </a:tr>
              <a:tr h="201231">
                <a:tc>
                  <a:txBody>
                    <a:bodyPr/>
                    <a:lstStyle/>
                    <a:p>
                      <a:pPr algn="l" fontAlgn="b"/>
                      <a:r>
                        <a:rPr lang="en-US" sz="1100" b="0" i="0" u="none" strike="noStrike" dirty="0">
                          <a:solidFill>
                            <a:srgbClr val="000000"/>
                          </a:solidFill>
                          <a:effectLst/>
                          <a:latin typeface="Abadi Extra Light" panose="020B0204020104020204" pitchFamily="34" charset="0"/>
                        </a:rPr>
                        <a:t>John B. Sliney</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K</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2</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2065446895"/>
                  </a:ext>
                </a:extLst>
              </a:tr>
              <a:tr h="181349">
                <a:tc>
                  <a:txBody>
                    <a:bodyPr/>
                    <a:lstStyle/>
                    <a:p>
                      <a:pPr algn="l"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1750411827"/>
                  </a:ext>
                </a:extLst>
              </a:tr>
              <a:tr h="201231">
                <a:tc>
                  <a:txBody>
                    <a:bodyPr/>
                    <a:lstStyle/>
                    <a:p>
                      <a:pPr algn="l" fontAlgn="b"/>
                      <a:r>
                        <a:rPr lang="en-US" sz="1100" b="0" i="0" u="none" strike="noStrike" dirty="0">
                          <a:solidFill>
                            <a:srgbClr val="000000"/>
                          </a:solidFill>
                          <a:effectLst/>
                          <a:latin typeface="Abadi Extra Light" panose="020B0204020104020204" pitchFamily="34" charset="0"/>
                        </a:rPr>
                        <a:t>Mary T. Murphy</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K</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1</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1103818718"/>
                  </a:ext>
                </a:extLst>
              </a:tr>
              <a:tr h="181349">
                <a:tc>
                  <a:txBody>
                    <a:bodyPr/>
                    <a:lstStyle/>
                    <a:p>
                      <a:pPr algn="l"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820149892"/>
                  </a:ext>
                </a:extLst>
              </a:tr>
              <a:tr h="201231">
                <a:tc>
                  <a:txBody>
                    <a:bodyPr/>
                    <a:lstStyle/>
                    <a:p>
                      <a:pPr algn="l" fontAlgn="b"/>
                      <a:r>
                        <a:rPr lang="en-US" sz="1100" b="0" i="0" u="none" strike="noStrike" dirty="0">
                          <a:solidFill>
                            <a:srgbClr val="000000"/>
                          </a:solidFill>
                          <a:effectLst/>
                          <a:latin typeface="Abadi Extra Light" panose="020B0204020104020204" pitchFamily="34" charset="0"/>
                        </a:rPr>
                        <a:t>Mary R. </a:t>
                      </a:r>
                      <a:r>
                        <a:rPr lang="en-US" sz="1100" b="0" i="0" u="none" strike="noStrike" dirty="0" err="1">
                          <a:solidFill>
                            <a:srgbClr val="000000"/>
                          </a:solidFill>
                          <a:effectLst/>
                          <a:latin typeface="Abadi Extra Light" panose="020B0204020104020204" pitchFamily="34" charset="0"/>
                        </a:rPr>
                        <a:t>Tisko</a:t>
                      </a:r>
                      <a:r>
                        <a:rPr lang="en-US" sz="1100" b="0" i="0" u="none" strike="noStrike" dirty="0">
                          <a:solidFill>
                            <a:srgbClr val="000000"/>
                          </a:solidFill>
                          <a:effectLst/>
                          <a:latin typeface="Abadi Extra Light" panose="020B0204020104020204" pitchFamily="34" charset="0"/>
                        </a:rPr>
                        <a:t> </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K </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2 </a:t>
                      </a: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3496202090"/>
                  </a:ext>
                </a:extLst>
              </a:tr>
              <a:tr h="181349">
                <a:tc>
                  <a:txBody>
                    <a:bodyPr/>
                    <a:lstStyle/>
                    <a:p>
                      <a:pPr algn="l" fontAlgn="b"/>
                      <a:endParaRPr lang="en-US" sz="1100" b="1"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r>
                        <a:rPr lang="en-US" sz="1100" b="0" i="0" u="none" strike="noStrike">
                          <a:solidFill>
                            <a:srgbClr val="000000"/>
                          </a:solidFill>
                          <a:effectLst/>
                          <a:latin typeface="Abadi Extra Light" panose="020B0204020104020204" pitchFamily="34" charset="0"/>
                        </a:rPr>
                        <a:t> </a:t>
                      </a:r>
                    </a:p>
                  </a:txBody>
                  <a:tcPr marL="7880" marR="7880" marT="7880" marB="0" anchor="b"/>
                </a:tc>
                <a:tc>
                  <a:txBody>
                    <a:bodyPr/>
                    <a:lstStyle/>
                    <a:p>
                      <a:pPr algn="ctr" fontAlgn="b"/>
                      <a:r>
                        <a:rPr lang="en-US" sz="1100" b="0" i="0" u="none" strike="noStrike">
                          <a:solidFill>
                            <a:srgbClr val="000000"/>
                          </a:solidFill>
                          <a:effectLst/>
                          <a:latin typeface="Abadi Extra Light" panose="020B0204020104020204" pitchFamily="34" charset="0"/>
                        </a:rPr>
                        <a:t> </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6 </a:t>
                      </a:r>
                    </a:p>
                  </a:txBody>
                  <a:tcPr marL="7880" marR="7880" marT="7880" marB="0" anchor="b"/>
                </a:tc>
                <a:extLst>
                  <a:ext uri="{0D108BD9-81ED-4DB2-BD59-A6C34878D82A}">
                    <a16:rowId xmlns:a16="http://schemas.microsoft.com/office/drawing/2014/main" val="1288426110"/>
                  </a:ext>
                </a:extLst>
              </a:tr>
              <a:tr h="201231">
                <a:tc>
                  <a:txBody>
                    <a:bodyPr/>
                    <a:lstStyle/>
                    <a:p>
                      <a:pPr algn="l" fontAlgn="b"/>
                      <a:r>
                        <a:rPr lang="en-US" sz="1100" b="1" i="0" u="none" strike="noStrike" dirty="0">
                          <a:solidFill>
                            <a:srgbClr val="000000"/>
                          </a:solidFill>
                          <a:effectLst/>
                          <a:latin typeface="Abadi Extra Light" panose="020B0204020104020204" pitchFamily="34" charset="0"/>
                        </a:rPr>
                        <a:t>Cheshire</a:t>
                      </a: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2402527426"/>
                  </a:ext>
                </a:extLst>
              </a:tr>
              <a:tr h="201231">
                <a:tc>
                  <a:txBody>
                    <a:bodyPr/>
                    <a:lstStyle/>
                    <a:p>
                      <a:pPr algn="l" fontAlgn="b"/>
                      <a:r>
                        <a:rPr lang="en-US" sz="1100" b="0" i="0" u="none" strike="noStrike" dirty="0">
                          <a:solidFill>
                            <a:srgbClr val="000000"/>
                          </a:solidFill>
                          <a:effectLst/>
                          <a:latin typeface="Abadi Extra Light" panose="020B0204020104020204" pitchFamily="34" charset="0"/>
                        </a:rPr>
                        <a:t> Cheshire High School</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9</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6</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2279198724"/>
                  </a:ext>
                </a:extLst>
              </a:tr>
              <a:tr h="181349">
                <a:tc>
                  <a:txBody>
                    <a:bodyPr/>
                    <a:lstStyle/>
                    <a:p>
                      <a:pPr algn="l" fontAlgn="b"/>
                      <a:r>
                        <a:rPr lang="en-US" sz="1100" b="0" i="0" u="none" strike="noStrike" dirty="0">
                          <a:solidFill>
                            <a:srgbClr val="000000"/>
                          </a:solidFill>
                          <a:effectLst/>
                          <a:latin typeface="Abadi Extra Light" panose="020B0204020104020204" pitchFamily="34" charset="0"/>
                        </a:rPr>
                        <a:t> </a:t>
                      </a:r>
                      <a:endParaRPr lang="en-US" sz="1100" b="1"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tc>
                  <a:txBody>
                    <a:bodyPr/>
                    <a:lstStyle/>
                    <a:p>
                      <a:pPr algn="ctr" fontAlgn="b"/>
                      <a:r>
                        <a:rPr lang="en-US" sz="1100" b="0" i="0" u="none" strike="noStrike">
                          <a:solidFill>
                            <a:srgbClr val="000000"/>
                          </a:solidFill>
                          <a:effectLst/>
                          <a:latin typeface="Abadi Extra Light" panose="020B0204020104020204" pitchFamily="34" charset="0"/>
                        </a:rPr>
                        <a:t> </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6</a:t>
                      </a:r>
                    </a:p>
                  </a:txBody>
                  <a:tcPr marL="7880" marR="7880" marT="7880" marB="0" anchor="b"/>
                </a:tc>
                <a:extLst>
                  <a:ext uri="{0D108BD9-81ED-4DB2-BD59-A6C34878D82A}">
                    <a16:rowId xmlns:a16="http://schemas.microsoft.com/office/drawing/2014/main" val="518311475"/>
                  </a:ext>
                </a:extLst>
              </a:tr>
              <a:tr h="498988">
                <a:tc>
                  <a:txBody>
                    <a:bodyPr/>
                    <a:lstStyle/>
                    <a:p>
                      <a:pPr algn="l" fontAlgn="b"/>
                      <a:r>
                        <a:rPr lang="en-US" sz="1100" b="1" i="0" u="none" strike="noStrike" dirty="0">
                          <a:solidFill>
                            <a:srgbClr val="000000"/>
                          </a:solidFill>
                          <a:effectLst/>
                          <a:latin typeface="Abadi Extra Light" panose="020B0204020104020204" pitchFamily="34" charset="0"/>
                        </a:rPr>
                        <a:t>Guilford </a:t>
                      </a:r>
                    </a:p>
                    <a:p>
                      <a:pPr algn="l" fontAlgn="b"/>
                      <a:endParaRPr lang="en-US" sz="1100" b="0" i="0" u="none" strike="noStrike" dirty="0">
                        <a:solidFill>
                          <a:srgbClr val="000000"/>
                        </a:solidFill>
                        <a:effectLst/>
                        <a:latin typeface="Abadi Extra Light" panose="020B0204020104020204" pitchFamily="34" charset="0"/>
                      </a:endParaRPr>
                    </a:p>
                    <a:p>
                      <a:pPr algn="l" fontAlgn="b"/>
                      <a:r>
                        <a:rPr lang="en-US" sz="1100" b="0" i="0" u="none" strike="noStrike" dirty="0">
                          <a:solidFill>
                            <a:srgbClr val="000000"/>
                          </a:solidFill>
                          <a:effectLst/>
                          <a:latin typeface="Abadi Extra Light" panose="020B0204020104020204" pitchFamily="34" charset="0"/>
                        </a:rPr>
                        <a:t>Guilford High School </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9</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3</a:t>
                      </a: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575414195"/>
                  </a:ext>
                </a:extLst>
              </a:tr>
              <a:tr h="201231">
                <a:tc>
                  <a:txBody>
                    <a:bodyPr/>
                    <a:lstStyle/>
                    <a:p>
                      <a:pPr algn="l" fontAlgn="b"/>
                      <a:r>
                        <a:rPr lang="en-US" sz="1100" b="0" i="0" u="none" strike="noStrike" dirty="0">
                          <a:solidFill>
                            <a:srgbClr val="000000"/>
                          </a:solidFill>
                          <a:effectLst/>
                          <a:latin typeface="Abadi Extra Light" panose="020B0204020104020204" pitchFamily="34" charset="0"/>
                        </a:rPr>
                        <a:t>Baldwin Middle</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6</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6</a:t>
                      </a: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3822087637"/>
                  </a:ext>
                </a:extLst>
              </a:tr>
              <a:tr h="181349">
                <a:tc>
                  <a:txBody>
                    <a:bodyPr/>
                    <a:lstStyle/>
                    <a:p>
                      <a:pPr algn="l"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3249241771"/>
                  </a:ext>
                </a:extLst>
              </a:tr>
              <a:tr h="201231">
                <a:tc>
                  <a:txBody>
                    <a:bodyPr/>
                    <a:lstStyle/>
                    <a:p>
                      <a:pPr algn="l" fontAlgn="b"/>
                      <a:r>
                        <a:rPr lang="en-US" sz="1100" b="0" i="0" u="none" strike="noStrike" dirty="0">
                          <a:solidFill>
                            <a:srgbClr val="000000"/>
                          </a:solidFill>
                          <a:effectLst/>
                          <a:latin typeface="Abadi Extra Light" panose="020B0204020104020204" pitchFamily="34" charset="0"/>
                        </a:rPr>
                        <a:t>Cox</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1</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3</a:t>
                      </a: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1524482773"/>
                  </a:ext>
                </a:extLst>
              </a:tr>
              <a:tr h="181349">
                <a:tc>
                  <a:txBody>
                    <a:bodyPr/>
                    <a:lstStyle/>
                    <a:p>
                      <a:pPr algn="l" fontAlgn="b"/>
                      <a:endParaRPr lang="en-US" sz="1100" b="1"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3839622220"/>
                  </a:ext>
                </a:extLst>
              </a:tr>
              <a:tr h="201231">
                <a:tc>
                  <a:txBody>
                    <a:bodyPr/>
                    <a:lstStyle/>
                    <a:p>
                      <a:pPr algn="l" fontAlgn="b"/>
                      <a:r>
                        <a:rPr lang="en-US" sz="1100" b="0" i="0" u="none" strike="noStrike" dirty="0">
                          <a:solidFill>
                            <a:srgbClr val="000000"/>
                          </a:solidFill>
                          <a:effectLst/>
                          <a:latin typeface="Abadi Extra Light" panose="020B0204020104020204" pitchFamily="34" charset="0"/>
                        </a:rPr>
                        <a:t>Calvin Leete</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2</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1</a:t>
                      </a: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3428825632"/>
                  </a:ext>
                </a:extLst>
              </a:tr>
              <a:tr h="181349">
                <a:tc>
                  <a:txBody>
                    <a:bodyPr/>
                    <a:lstStyle/>
                    <a:p>
                      <a:pPr algn="l"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4</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3</a:t>
                      </a: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1265941982"/>
                  </a:ext>
                </a:extLst>
              </a:tr>
              <a:tr h="171461">
                <a:tc>
                  <a:txBody>
                    <a:bodyPr/>
                    <a:lstStyle/>
                    <a:p>
                      <a:pPr algn="l" fontAlgn="b"/>
                      <a:r>
                        <a:rPr lang="en-US" sz="1100" b="0" i="0" u="none" strike="noStrike" dirty="0">
                          <a:solidFill>
                            <a:srgbClr val="000000"/>
                          </a:solidFill>
                          <a:effectLst/>
                          <a:latin typeface="Abadi Extra Light" panose="020B0204020104020204" pitchFamily="34" charset="0"/>
                        </a:rPr>
                        <a:t>Cont’d</a:t>
                      </a: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1703921781"/>
                  </a:ext>
                </a:extLst>
              </a:tr>
            </a:tbl>
          </a:graphicData>
        </a:graphic>
      </p:graphicFrame>
    </p:spTree>
    <p:extLst>
      <p:ext uri="{BB962C8B-B14F-4D97-AF65-F5344CB8AC3E}">
        <p14:creationId xmlns:p14="http://schemas.microsoft.com/office/powerpoint/2010/main" val="37809956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0C9B7B-A3DE-A5AE-8586-067A3A8C0F15}"/>
              </a:ext>
            </a:extLst>
          </p:cNvPr>
          <p:cNvSpPr>
            <a:spLocks noGrp="1"/>
          </p:cNvSpPr>
          <p:nvPr>
            <p:ph type="title"/>
          </p:nvPr>
        </p:nvSpPr>
        <p:spPr/>
        <p:txBody>
          <a:bodyPr/>
          <a:lstStyle/>
          <a:p>
            <a:r>
              <a:rPr lang="en-US" dirty="0"/>
              <a:t>2026-2027  Open Choice seats into Suburbs</a:t>
            </a:r>
          </a:p>
        </p:txBody>
      </p:sp>
      <p:graphicFrame>
        <p:nvGraphicFramePr>
          <p:cNvPr id="4" name="Content Placeholder 3">
            <a:extLst>
              <a:ext uri="{FF2B5EF4-FFF2-40B4-BE49-F238E27FC236}">
                <a16:creationId xmlns:a16="http://schemas.microsoft.com/office/drawing/2014/main" id="{928173C1-002E-7426-5FAE-521EA534F663}"/>
              </a:ext>
            </a:extLst>
          </p:cNvPr>
          <p:cNvGraphicFramePr>
            <a:graphicFrameLocks noGrp="1"/>
          </p:cNvGraphicFramePr>
          <p:nvPr>
            <p:ph idx="1"/>
            <p:extLst>
              <p:ext uri="{D42A27DB-BD31-4B8C-83A1-F6EECF244321}">
                <p14:modId xmlns:p14="http://schemas.microsoft.com/office/powerpoint/2010/main" val="277506637"/>
              </p:ext>
            </p:extLst>
          </p:nvPr>
        </p:nvGraphicFramePr>
        <p:xfrm>
          <a:off x="842682" y="1801906"/>
          <a:ext cx="10511116" cy="4547760"/>
        </p:xfrm>
        <a:graphic>
          <a:graphicData uri="http://schemas.openxmlformats.org/drawingml/2006/table">
            <a:tbl>
              <a:tblPr firstRow="1" bandRow="1">
                <a:tableStyleId>{5C22544A-7EE6-4342-B048-85BDC9FD1C3A}</a:tableStyleId>
              </a:tblPr>
              <a:tblGrid>
                <a:gridCol w="2626097">
                  <a:extLst>
                    <a:ext uri="{9D8B030D-6E8A-4147-A177-3AD203B41FA5}">
                      <a16:colId xmlns:a16="http://schemas.microsoft.com/office/drawing/2014/main" val="681419298"/>
                    </a:ext>
                  </a:extLst>
                </a:gridCol>
                <a:gridCol w="2626097">
                  <a:extLst>
                    <a:ext uri="{9D8B030D-6E8A-4147-A177-3AD203B41FA5}">
                      <a16:colId xmlns:a16="http://schemas.microsoft.com/office/drawing/2014/main" val="2839227603"/>
                    </a:ext>
                  </a:extLst>
                </a:gridCol>
                <a:gridCol w="2629461">
                  <a:extLst>
                    <a:ext uri="{9D8B030D-6E8A-4147-A177-3AD203B41FA5}">
                      <a16:colId xmlns:a16="http://schemas.microsoft.com/office/drawing/2014/main" val="2038707438"/>
                    </a:ext>
                  </a:extLst>
                </a:gridCol>
                <a:gridCol w="2629461">
                  <a:extLst>
                    <a:ext uri="{9D8B030D-6E8A-4147-A177-3AD203B41FA5}">
                      <a16:colId xmlns:a16="http://schemas.microsoft.com/office/drawing/2014/main" val="736778347"/>
                    </a:ext>
                  </a:extLst>
                </a:gridCol>
              </a:tblGrid>
              <a:tr h="307857">
                <a:tc>
                  <a:txBody>
                    <a:bodyPr/>
                    <a:lstStyle/>
                    <a:p>
                      <a:pPr algn="ctr" fontAlgn="b"/>
                      <a:r>
                        <a:rPr lang="en-US" sz="1100" b="1" i="0" u="none" strike="noStrike" dirty="0">
                          <a:solidFill>
                            <a:schemeClr val="bg1"/>
                          </a:solidFill>
                          <a:effectLst/>
                          <a:latin typeface="Abadi Extra Light" panose="020B0204020104020204" pitchFamily="34" charset="0"/>
                        </a:rPr>
                        <a:t>District / School</a:t>
                      </a:r>
                    </a:p>
                  </a:txBody>
                  <a:tcPr marL="7880" marR="7880" marT="7880" marB="0" anchor="b"/>
                </a:tc>
                <a:tc>
                  <a:txBody>
                    <a:bodyPr/>
                    <a:lstStyle/>
                    <a:p>
                      <a:pPr algn="ctr" fontAlgn="b"/>
                      <a:r>
                        <a:rPr lang="en-US" sz="1100" b="1" i="0" u="none" strike="noStrike" dirty="0">
                          <a:solidFill>
                            <a:schemeClr val="bg1"/>
                          </a:solidFill>
                          <a:effectLst/>
                          <a:latin typeface="Abadi Extra Light" panose="020B0204020104020204" pitchFamily="34" charset="0"/>
                        </a:rPr>
                        <a:t>26-27 </a:t>
                      </a:r>
                    </a:p>
                    <a:p>
                      <a:pPr algn="ctr" fontAlgn="b"/>
                      <a:r>
                        <a:rPr lang="en-US" sz="1100" b="1" i="0" u="none" strike="noStrike" dirty="0">
                          <a:solidFill>
                            <a:schemeClr val="bg1"/>
                          </a:solidFill>
                          <a:effectLst/>
                          <a:latin typeface="Abadi Extra Light" panose="020B0204020104020204" pitchFamily="34" charset="0"/>
                        </a:rPr>
                        <a:t> New Seats Grade Levels</a:t>
                      </a:r>
                    </a:p>
                  </a:txBody>
                  <a:tcPr marL="7880" marR="7880" marT="7880" marB="0" anchor="b"/>
                </a:tc>
                <a:tc>
                  <a:txBody>
                    <a:bodyPr/>
                    <a:lstStyle/>
                    <a:p>
                      <a:pPr algn="ctr" fontAlgn="b"/>
                      <a:r>
                        <a:rPr lang="en-US" sz="1100" b="1" i="0" u="none" strike="noStrike" dirty="0">
                          <a:solidFill>
                            <a:schemeClr val="bg1"/>
                          </a:solidFill>
                          <a:effectLst/>
                          <a:latin typeface="Abadi Extra Light" panose="020B0204020104020204" pitchFamily="34" charset="0"/>
                        </a:rPr>
                        <a:t>26-27</a:t>
                      </a:r>
                    </a:p>
                    <a:p>
                      <a:pPr algn="ctr" fontAlgn="b"/>
                      <a:r>
                        <a:rPr lang="en-US" sz="1100" b="1" i="0" u="none" strike="noStrike" dirty="0">
                          <a:solidFill>
                            <a:schemeClr val="bg1"/>
                          </a:solidFill>
                          <a:effectLst/>
                          <a:latin typeface="Abadi Extra Light" panose="020B0204020104020204" pitchFamily="34" charset="0"/>
                        </a:rPr>
                        <a:t> # New Seats</a:t>
                      </a:r>
                    </a:p>
                  </a:txBody>
                  <a:tcPr marL="7880" marR="7880" marT="7880" marB="0" anchor="b"/>
                </a:tc>
                <a:tc>
                  <a:txBody>
                    <a:bodyPr/>
                    <a:lstStyle/>
                    <a:p>
                      <a:pPr algn="ctr" fontAlgn="b"/>
                      <a:r>
                        <a:rPr lang="en-US" sz="1100" b="1" i="0" u="none" strike="noStrike" dirty="0">
                          <a:solidFill>
                            <a:schemeClr val="bg1"/>
                          </a:solidFill>
                          <a:effectLst/>
                          <a:latin typeface="Abadi Extra Light" panose="020B0204020104020204" pitchFamily="34" charset="0"/>
                        </a:rPr>
                        <a:t>Total New Seat by District</a:t>
                      </a:r>
                    </a:p>
                  </a:txBody>
                  <a:tcPr marL="7880" marR="7880" marT="7880" marB="0" anchor="b"/>
                </a:tc>
                <a:extLst>
                  <a:ext uri="{0D108BD9-81ED-4DB2-BD59-A6C34878D82A}">
                    <a16:rowId xmlns:a16="http://schemas.microsoft.com/office/drawing/2014/main" val="3036281542"/>
                  </a:ext>
                </a:extLst>
              </a:tr>
              <a:tr h="175349">
                <a:tc>
                  <a:txBody>
                    <a:bodyPr/>
                    <a:lstStyle/>
                    <a:p>
                      <a:pPr algn="l" fontAlgn="b"/>
                      <a:r>
                        <a:rPr lang="en-US" sz="1100" b="1" i="0" u="none" strike="noStrike" dirty="0">
                          <a:solidFill>
                            <a:srgbClr val="000000"/>
                          </a:solidFill>
                          <a:effectLst/>
                          <a:latin typeface="Abadi Extra Light" panose="020B0204020104020204" pitchFamily="34" charset="0"/>
                        </a:rPr>
                        <a:t>Bethany</a:t>
                      </a:r>
                    </a:p>
                  </a:txBody>
                  <a:tcPr marL="7880" marR="7880" marT="7880" marB="0" anchor="b"/>
                </a:tc>
                <a:tc>
                  <a:txBody>
                    <a:bodyPr/>
                    <a:lstStyle/>
                    <a:p>
                      <a:pPr algn="ctr" fontAlgn="b"/>
                      <a:r>
                        <a:rPr lang="en-US" sz="1100" b="1" i="0" u="none" strike="noStrike" dirty="0">
                          <a:solidFill>
                            <a:srgbClr val="000000"/>
                          </a:solidFill>
                          <a:effectLst/>
                          <a:latin typeface="Abadi Extra Light" panose="020B0204020104020204" pitchFamily="34" charset="0"/>
                        </a:rPr>
                        <a:t> </a:t>
                      </a:r>
                    </a:p>
                  </a:txBody>
                  <a:tcPr marL="7880" marR="7880" marT="7880" marB="0" anchor="b"/>
                </a:tc>
                <a:tc>
                  <a:txBody>
                    <a:bodyPr/>
                    <a:lstStyle/>
                    <a:p>
                      <a:pPr algn="ctr" fontAlgn="b"/>
                      <a:r>
                        <a:rPr lang="en-US" sz="1100" b="1" i="0" u="none" strike="noStrike" dirty="0">
                          <a:solidFill>
                            <a:srgbClr val="000000"/>
                          </a:solidFill>
                          <a:effectLst/>
                          <a:latin typeface="Abadi Extra Light" panose="020B0204020104020204" pitchFamily="34" charset="0"/>
                        </a:rPr>
                        <a:t> </a:t>
                      </a:r>
                    </a:p>
                  </a:txBody>
                  <a:tcPr marL="7880" marR="7880" marT="7880" marB="0" anchor="b"/>
                </a:tc>
                <a:tc>
                  <a:txBody>
                    <a:bodyPr/>
                    <a:lstStyle/>
                    <a:p>
                      <a:pPr algn="ctr" fontAlgn="b"/>
                      <a:r>
                        <a:rPr lang="en-US" sz="1100" b="1"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668955441"/>
                  </a:ext>
                </a:extLst>
              </a:tr>
              <a:tr h="175349">
                <a:tc>
                  <a:txBody>
                    <a:bodyPr/>
                    <a:lstStyle/>
                    <a:p>
                      <a:pPr algn="l" fontAlgn="b"/>
                      <a:r>
                        <a:rPr lang="en-US" sz="1100" b="0" i="0" u="none" strike="noStrike" dirty="0">
                          <a:solidFill>
                            <a:srgbClr val="000000"/>
                          </a:solidFill>
                          <a:effectLst/>
                          <a:latin typeface="Abadi Extra Light" panose="020B0204020104020204" pitchFamily="34" charset="0"/>
                        </a:rPr>
                        <a:t>Bethany Community</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K</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2</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2901852566"/>
                  </a:ext>
                </a:extLst>
              </a:tr>
              <a:tr h="175349">
                <a:tc>
                  <a:txBody>
                    <a:bodyPr/>
                    <a:lstStyle/>
                    <a:p>
                      <a:pPr algn="l"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2</a:t>
                      </a:r>
                    </a:p>
                  </a:txBody>
                  <a:tcPr marL="7880" marR="7880" marT="7880" marB="0" anchor="b"/>
                </a:tc>
                <a:extLst>
                  <a:ext uri="{0D108BD9-81ED-4DB2-BD59-A6C34878D82A}">
                    <a16:rowId xmlns:a16="http://schemas.microsoft.com/office/drawing/2014/main" val="4045991553"/>
                  </a:ext>
                </a:extLst>
              </a:tr>
              <a:tr h="175349">
                <a:tc>
                  <a:txBody>
                    <a:bodyPr/>
                    <a:lstStyle/>
                    <a:p>
                      <a:pPr algn="l" fontAlgn="b"/>
                      <a:r>
                        <a:rPr lang="en-US" sz="1100" b="1" i="0" u="none" strike="noStrike" dirty="0">
                          <a:solidFill>
                            <a:srgbClr val="000000"/>
                          </a:solidFill>
                          <a:effectLst/>
                          <a:latin typeface="Abadi Extra Light" panose="020B0204020104020204" pitchFamily="34" charset="0"/>
                        </a:rPr>
                        <a:t>Branford</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2788391040"/>
                  </a:ext>
                </a:extLst>
              </a:tr>
              <a:tr h="175349">
                <a:tc>
                  <a:txBody>
                    <a:bodyPr/>
                    <a:lstStyle/>
                    <a:p>
                      <a:pPr algn="l" fontAlgn="b"/>
                      <a:r>
                        <a:rPr lang="en-US" sz="1100" b="0" i="0" u="none" strike="noStrike" dirty="0">
                          <a:solidFill>
                            <a:srgbClr val="000000"/>
                          </a:solidFill>
                          <a:effectLst/>
                          <a:latin typeface="Abadi Extra Light" panose="020B0204020104020204" pitchFamily="34" charset="0"/>
                        </a:rPr>
                        <a:t>Francis Walsh Intermediate</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5</a:t>
                      </a:r>
                    </a:p>
                  </a:txBody>
                  <a:tcPr marL="7880" marR="7880" marT="7880" marB="0" anchor="b"/>
                </a:tc>
                <a:tc>
                  <a:txBody>
                    <a:bodyPr/>
                    <a:lstStyle/>
                    <a:p>
                      <a:pPr algn="ctr" fontAlgn="ctr"/>
                      <a:r>
                        <a:rPr lang="en-US" sz="1100" b="0" i="0" u="none" strike="noStrike" dirty="0">
                          <a:solidFill>
                            <a:srgbClr val="000000"/>
                          </a:solidFill>
                          <a:effectLst/>
                          <a:latin typeface="Abadi Extra Light" panose="020B0204020104020204" pitchFamily="34" charset="0"/>
                        </a:rPr>
                        <a:t> 1</a:t>
                      </a:r>
                    </a:p>
                  </a:txBody>
                  <a:tcPr marL="7880" marR="7880" marT="7880" marB="0" anchor="ctr"/>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1945253156"/>
                  </a:ext>
                </a:extLst>
              </a:tr>
              <a:tr h="175349">
                <a:tc>
                  <a:txBody>
                    <a:bodyPr/>
                    <a:lstStyle/>
                    <a:p>
                      <a:pPr algn="l"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1725533464"/>
                  </a:ext>
                </a:extLst>
              </a:tr>
              <a:tr h="175349">
                <a:tc>
                  <a:txBody>
                    <a:bodyPr/>
                    <a:lstStyle/>
                    <a:p>
                      <a:pPr algn="l" fontAlgn="b"/>
                      <a:r>
                        <a:rPr lang="en-US" sz="1100" b="0" i="0" u="none" strike="noStrike" dirty="0">
                          <a:solidFill>
                            <a:srgbClr val="000000"/>
                          </a:solidFill>
                          <a:effectLst/>
                          <a:latin typeface="Abadi Extra Light" panose="020B0204020104020204" pitchFamily="34" charset="0"/>
                        </a:rPr>
                        <a:t>John B. Sliney</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K</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2</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1405300145"/>
                  </a:ext>
                </a:extLst>
              </a:tr>
              <a:tr h="175349">
                <a:tc>
                  <a:txBody>
                    <a:bodyPr/>
                    <a:lstStyle/>
                    <a:p>
                      <a:pPr algn="l"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67732764"/>
                  </a:ext>
                </a:extLst>
              </a:tr>
              <a:tr h="175349">
                <a:tc>
                  <a:txBody>
                    <a:bodyPr/>
                    <a:lstStyle/>
                    <a:p>
                      <a:pPr algn="l" fontAlgn="b"/>
                      <a:r>
                        <a:rPr lang="en-US" sz="1100" b="0" i="0" u="none" strike="noStrike" dirty="0">
                          <a:solidFill>
                            <a:srgbClr val="000000"/>
                          </a:solidFill>
                          <a:effectLst/>
                          <a:latin typeface="Abadi Extra Light" panose="020B0204020104020204" pitchFamily="34" charset="0"/>
                        </a:rPr>
                        <a:t>Mary T. Murphy</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K</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1</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647693342"/>
                  </a:ext>
                </a:extLst>
              </a:tr>
              <a:tr h="175349">
                <a:tc>
                  <a:txBody>
                    <a:bodyPr/>
                    <a:lstStyle/>
                    <a:p>
                      <a:pPr algn="l"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2943732499"/>
                  </a:ext>
                </a:extLst>
              </a:tr>
              <a:tr h="175349">
                <a:tc>
                  <a:txBody>
                    <a:bodyPr/>
                    <a:lstStyle/>
                    <a:p>
                      <a:pPr algn="l" fontAlgn="b"/>
                      <a:r>
                        <a:rPr lang="en-US" sz="1100" b="0" i="0" u="none" strike="noStrike" dirty="0">
                          <a:solidFill>
                            <a:srgbClr val="000000"/>
                          </a:solidFill>
                          <a:effectLst/>
                          <a:latin typeface="Abadi Extra Light" panose="020B0204020104020204" pitchFamily="34" charset="0"/>
                        </a:rPr>
                        <a:t>Mary R. </a:t>
                      </a:r>
                      <a:r>
                        <a:rPr lang="en-US" sz="1100" b="0" i="0" u="none" strike="noStrike" dirty="0" err="1">
                          <a:solidFill>
                            <a:srgbClr val="000000"/>
                          </a:solidFill>
                          <a:effectLst/>
                          <a:latin typeface="Abadi Extra Light" panose="020B0204020104020204" pitchFamily="34" charset="0"/>
                        </a:rPr>
                        <a:t>Tisko</a:t>
                      </a:r>
                      <a:r>
                        <a:rPr lang="en-US" sz="1100" b="0" i="0" u="none" strike="noStrike" dirty="0">
                          <a:solidFill>
                            <a:srgbClr val="000000"/>
                          </a:solidFill>
                          <a:effectLst/>
                          <a:latin typeface="Abadi Extra Light" panose="020B0204020104020204" pitchFamily="34" charset="0"/>
                        </a:rPr>
                        <a:t> </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K </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2 </a:t>
                      </a: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2035127189"/>
                  </a:ext>
                </a:extLst>
              </a:tr>
              <a:tr h="175349">
                <a:tc>
                  <a:txBody>
                    <a:bodyPr/>
                    <a:lstStyle/>
                    <a:p>
                      <a:pPr algn="l" fontAlgn="b"/>
                      <a:endParaRPr lang="en-US" sz="1100" b="1"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r>
                        <a:rPr lang="en-US" sz="1100" b="0" i="0" u="none" strike="noStrike">
                          <a:solidFill>
                            <a:srgbClr val="000000"/>
                          </a:solidFill>
                          <a:effectLst/>
                          <a:latin typeface="Abadi Extra Light" panose="020B0204020104020204" pitchFamily="34" charset="0"/>
                        </a:rPr>
                        <a:t> </a:t>
                      </a:r>
                    </a:p>
                  </a:txBody>
                  <a:tcPr marL="7880" marR="7880" marT="7880" marB="0" anchor="b"/>
                </a:tc>
                <a:tc>
                  <a:txBody>
                    <a:bodyPr/>
                    <a:lstStyle/>
                    <a:p>
                      <a:pPr algn="ctr" fontAlgn="b"/>
                      <a:r>
                        <a:rPr lang="en-US" sz="1100" b="0" i="0" u="none" strike="noStrike">
                          <a:solidFill>
                            <a:srgbClr val="000000"/>
                          </a:solidFill>
                          <a:effectLst/>
                          <a:latin typeface="Abadi Extra Light" panose="020B0204020104020204" pitchFamily="34" charset="0"/>
                        </a:rPr>
                        <a:t> </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6 </a:t>
                      </a:r>
                    </a:p>
                  </a:txBody>
                  <a:tcPr marL="7880" marR="7880" marT="7880" marB="0" anchor="b"/>
                </a:tc>
                <a:extLst>
                  <a:ext uri="{0D108BD9-81ED-4DB2-BD59-A6C34878D82A}">
                    <a16:rowId xmlns:a16="http://schemas.microsoft.com/office/drawing/2014/main" val="504927226"/>
                  </a:ext>
                </a:extLst>
              </a:tr>
              <a:tr h="175349">
                <a:tc>
                  <a:txBody>
                    <a:bodyPr/>
                    <a:lstStyle/>
                    <a:p>
                      <a:pPr algn="l" fontAlgn="b"/>
                      <a:r>
                        <a:rPr lang="en-US" sz="1100" b="1" i="0" u="none" strike="noStrike" dirty="0">
                          <a:solidFill>
                            <a:srgbClr val="000000"/>
                          </a:solidFill>
                          <a:effectLst/>
                          <a:latin typeface="Abadi Extra Light" panose="020B0204020104020204" pitchFamily="34" charset="0"/>
                        </a:rPr>
                        <a:t>Cheshire</a:t>
                      </a: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1245196508"/>
                  </a:ext>
                </a:extLst>
              </a:tr>
              <a:tr h="175349">
                <a:tc>
                  <a:txBody>
                    <a:bodyPr/>
                    <a:lstStyle/>
                    <a:p>
                      <a:pPr algn="l" fontAlgn="b"/>
                      <a:r>
                        <a:rPr lang="en-US" sz="1100" b="0" i="0" u="none" strike="noStrike" dirty="0">
                          <a:solidFill>
                            <a:srgbClr val="000000"/>
                          </a:solidFill>
                          <a:effectLst/>
                          <a:latin typeface="Abadi Extra Light" panose="020B0204020104020204" pitchFamily="34" charset="0"/>
                        </a:rPr>
                        <a:t> Cheshire High School</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9</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6</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1739370454"/>
                  </a:ext>
                </a:extLst>
              </a:tr>
              <a:tr h="175349">
                <a:tc>
                  <a:txBody>
                    <a:bodyPr/>
                    <a:lstStyle/>
                    <a:p>
                      <a:pPr algn="l" fontAlgn="b"/>
                      <a:r>
                        <a:rPr lang="en-US" sz="1100" b="0" i="0" u="none" strike="noStrike" dirty="0">
                          <a:solidFill>
                            <a:srgbClr val="000000"/>
                          </a:solidFill>
                          <a:effectLst/>
                          <a:latin typeface="Abadi Extra Light" panose="020B0204020104020204" pitchFamily="34" charset="0"/>
                        </a:rPr>
                        <a:t> </a:t>
                      </a:r>
                      <a:endParaRPr lang="en-US" sz="1100" b="1"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tc>
                  <a:txBody>
                    <a:bodyPr/>
                    <a:lstStyle/>
                    <a:p>
                      <a:pPr algn="ctr" fontAlgn="b"/>
                      <a:r>
                        <a:rPr lang="en-US" sz="1100" b="0" i="0" u="none" strike="noStrike">
                          <a:solidFill>
                            <a:srgbClr val="000000"/>
                          </a:solidFill>
                          <a:effectLst/>
                          <a:latin typeface="Abadi Extra Light" panose="020B0204020104020204" pitchFamily="34" charset="0"/>
                        </a:rPr>
                        <a:t> </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6</a:t>
                      </a:r>
                    </a:p>
                  </a:txBody>
                  <a:tcPr marL="7880" marR="7880" marT="7880" marB="0" anchor="b"/>
                </a:tc>
                <a:extLst>
                  <a:ext uri="{0D108BD9-81ED-4DB2-BD59-A6C34878D82A}">
                    <a16:rowId xmlns:a16="http://schemas.microsoft.com/office/drawing/2014/main" val="1206239429"/>
                  </a:ext>
                </a:extLst>
              </a:tr>
              <a:tr h="88346">
                <a:tc>
                  <a:txBody>
                    <a:bodyPr/>
                    <a:lstStyle/>
                    <a:p>
                      <a:pPr algn="l" fontAlgn="b"/>
                      <a:r>
                        <a:rPr lang="en-US" sz="1100" b="1" i="0" u="none" strike="noStrike" dirty="0">
                          <a:solidFill>
                            <a:srgbClr val="000000"/>
                          </a:solidFill>
                          <a:effectLst/>
                          <a:latin typeface="Abadi Extra Light" panose="020B0204020104020204" pitchFamily="34" charset="0"/>
                        </a:rPr>
                        <a:t>Guilford </a:t>
                      </a:r>
                    </a:p>
                    <a:p>
                      <a:pPr algn="l"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1652614173"/>
                  </a:ext>
                </a:extLst>
              </a:tr>
              <a:tr h="175349">
                <a:tc>
                  <a:txBody>
                    <a:bodyPr/>
                    <a:lstStyle/>
                    <a:p>
                      <a:pPr algn="l" fontAlgn="b"/>
                      <a:r>
                        <a:rPr lang="en-US" sz="1100" b="0" i="0" u="none" strike="noStrike" dirty="0">
                          <a:solidFill>
                            <a:srgbClr val="000000"/>
                          </a:solidFill>
                          <a:effectLst/>
                          <a:latin typeface="Abadi Extra Light" panose="020B0204020104020204" pitchFamily="34" charset="0"/>
                        </a:rPr>
                        <a:t>Guilford High</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9</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3</a:t>
                      </a: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2217537272"/>
                  </a:ext>
                </a:extLst>
              </a:tr>
              <a:tr h="175349">
                <a:tc>
                  <a:txBody>
                    <a:bodyPr/>
                    <a:lstStyle/>
                    <a:p>
                      <a:pPr algn="l"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2806601301"/>
                  </a:ext>
                </a:extLst>
              </a:tr>
              <a:tr h="175349">
                <a:tc>
                  <a:txBody>
                    <a:bodyPr/>
                    <a:lstStyle/>
                    <a:p>
                      <a:pPr algn="l" fontAlgn="b"/>
                      <a:r>
                        <a:rPr lang="en-US" sz="1100" b="0" i="0" u="none" strike="noStrike" dirty="0">
                          <a:solidFill>
                            <a:srgbClr val="000000"/>
                          </a:solidFill>
                          <a:effectLst/>
                          <a:latin typeface="Abadi Extra Light" panose="020B0204020104020204" pitchFamily="34" charset="0"/>
                        </a:rPr>
                        <a:t>Baldwin Middle</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6</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6</a:t>
                      </a: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1987087849"/>
                  </a:ext>
                </a:extLst>
              </a:tr>
              <a:tr h="175349">
                <a:tc>
                  <a:txBody>
                    <a:bodyPr/>
                    <a:lstStyle/>
                    <a:p>
                      <a:pPr algn="l" fontAlgn="b"/>
                      <a:endParaRPr lang="en-US" sz="1100" b="1"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2514891968"/>
                  </a:ext>
                </a:extLst>
              </a:tr>
              <a:tr h="175349">
                <a:tc>
                  <a:txBody>
                    <a:bodyPr/>
                    <a:lstStyle/>
                    <a:p>
                      <a:pPr algn="l" fontAlgn="b"/>
                      <a:r>
                        <a:rPr lang="en-US" sz="1100" b="0" i="0" u="none" strike="noStrike" dirty="0">
                          <a:solidFill>
                            <a:srgbClr val="000000"/>
                          </a:solidFill>
                          <a:effectLst/>
                          <a:latin typeface="Abadi Extra Light" panose="020B0204020104020204" pitchFamily="34" charset="0"/>
                        </a:rPr>
                        <a:t>Cox</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1</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3</a:t>
                      </a: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2953558416"/>
                  </a:ext>
                </a:extLst>
              </a:tr>
              <a:tr h="175349">
                <a:tc>
                  <a:txBody>
                    <a:bodyPr/>
                    <a:lstStyle/>
                    <a:p>
                      <a:pPr algn="l"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696670396"/>
                  </a:ext>
                </a:extLst>
              </a:tr>
              <a:tr h="175349">
                <a:tc>
                  <a:txBody>
                    <a:bodyPr/>
                    <a:lstStyle/>
                    <a:p>
                      <a:pPr algn="l" fontAlgn="b"/>
                      <a:r>
                        <a:rPr lang="en-US" sz="1100" b="0" i="0" u="none" strike="noStrike" dirty="0">
                          <a:solidFill>
                            <a:srgbClr val="000000"/>
                          </a:solidFill>
                          <a:effectLst/>
                          <a:latin typeface="Abadi Extra Light" panose="020B0204020104020204" pitchFamily="34" charset="0"/>
                        </a:rPr>
                        <a:t>Calvin Leete</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2</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1</a:t>
                      </a: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2826607690"/>
                  </a:ext>
                </a:extLst>
              </a:tr>
            </a:tbl>
          </a:graphicData>
        </a:graphic>
      </p:graphicFrame>
    </p:spTree>
    <p:extLst>
      <p:ext uri="{BB962C8B-B14F-4D97-AF65-F5344CB8AC3E}">
        <p14:creationId xmlns:p14="http://schemas.microsoft.com/office/powerpoint/2010/main" val="17998982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A5505D-C486-03BC-0888-F2870E83754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0B43D1B-90A9-2147-D5A2-00761977F095}"/>
              </a:ext>
            </a:extLst>
          </p:cNvPr>
          <p:cNvSpPr>
            <a:spLocks noGrp="1"/>
          </p:cNvSpPr>
          <p:nvPr>
            <p:ph type="title"/>
          </p:nvPr>
        </p:nvSpPr>
        <p:spPr/>
        <p:txBody>
          <a:bodyPr/>
          <a:lstStyle/>
          <a:p>
            <a:r>
              <a:rPr lang="en-US" dirty="0"/>
              <a:t>2026-2027  Open Choice seats into Suburbs</a:t>
            </a:r>
          </a:p>
        </p:txBody>
      </p:sp>
      <p:graphicFrame>
        <p:nvGraphicFramePr>
          <p:cNvPr id="4" name="Content Placeholder 3">
            <a:extLst>
              <a:ext uri="{FF2B5EF4-FFF2-40B4-BE49-F238E27FC236}">
                <a16:creationId xmlns:a16="http://schemas.microsoft.com/office/drawing/2014/main" id="{68B4529B-3430-E9DA-A4B3-577AC64446D6}"/>
              </a:ext>
            </a:extLst>
          </p:cNvPr>
          <p:cNvGraphicFramePr>
            <a:graphicFrameLocks noGrp="1"/>
          </p:cNvGraphicFramePr>
          <p:nvPr>
            <p:ph idx="1"/>
            <p:extLst>
              <p:ext uri="{D42A27DB-BD31-4B8C-83A1-F6EECF244321}">
                <p14:modId xmlns:p14="http://schemas.microsoft.com/office/powerpoint/2010/main" val="1906154512"/>
              </p:ext>
            </p:extLst>
          </p:nvPr>
        </p:nvGraphicFramePr>
        <p:xfrm>
          <a:off x="842682" y="1566251"/>
          <a:ext cx="10084849" cy="4810045"/>
        </p:xfrm>
        <a:graphic>
          <a:graphicData uri="http://schemas.openxmlformats.org/drawingml/2006/table">
            <a:tbl>
              <a:tblPr firstRow="1" bandRow="1">
                <a:tableStyleId>{5C22544A-7EE6-4342-B048-85BDC9FD1C3A}</a:tableStyleId>
              </a:tblPr>
              <a:tblGrid>
                <a:gridCol w="2517850">
                  <a:extLst>
                    <a:ext uri="{9D8B030D-6E8A-4147-A177-3AD203B41FA5}">
                      <a16:colId xmlns:a16="http://schemas.microsoft.com/office/drawing/2014/main" val="1699636912"/>
                    </a:ext>
                  </a:extLst>
                </a:gridCol>
                <a:gridCol w="2522333">
                  <a:extLst>
                    <a:ext uri="{9D8B030D-6E8A-4147-A177-3AD203B41FA5}">
                      <a16:colId xmlns:a16="http://schemas.microsoft.com/office/drawing/2014/main" val="3142134142"/>
                    </a:ext>
                  </a:extLst>
                </a:gridCol>
                <a:gridCol w="2522333">
                  <a:extLst>
                    <a:ext uri="{9D8B030D-6E8A-4147-A177-3AD203B41FA5}">
                      <a16:colId xmlns:a16="http://schemas.microsoft.com/office/drawing/2014/main" val="1488211949"/>
                    </a:ext>
                  </a:extLst>
                </a:gridCol>
                <a:gridCol w="2522333">
                  <a:extLst>
                    <a:ext uri="{9D8B030D-6E8A-4147-A177-3AD203B41FA5}">
                      <a16:colId xmlns:a16="http://schemas.microsoft.com/office/drawing/2014/main" val="701698117"/>
                    </a:ext>
                  </a:extLst>
                </a:gridCol>
              </a:tblGrid>
              <a:tr h="270802">
                <a:tc>
                  <a:txBody>
                    <a:bodyPr/>
                    <a:lstStyle/>
                    <a:p>
                      <a:pPr algn="ctr" fontAlgn="b"/>
                      <a:r>
                        <a:rPr lang="en-US" sz="1100" b="1" i="0" u="none" strike="noStrike" dirty="0">
                          <a:solidFill>
                            <a:schemeClr val="bg1"/>
                          </a:solidFill>
                          <a:effectLst/>
                          <a:latin typeface="Abadi Extra Light" panose="020B0204020104020204" pitchFamily="34" charset="0"/>
                        </a:rPr>
                        <a:t>District / School</a:t>
                      </a:r>
                    </a:p>
                  </a:txBody>
                  <a:tcPr marL="7880" marR="7880" marT="7880" marB="0" anchor="b"/>
                </a:tc>
                <a:tc>
                  <a:txBody>
                    <a:bodyPr/>
                    <a:lstStyle/>
                    <a:p>
                      <a:pPr algn="ctr" fontAlgn="b"/>
                      <a:r>
                        <a:rPr lang="en-US" sz="1100" b="1" i="0" u="none" strike="noStrike" dirty="0">
                          <a:solidFill>
                            <a:schemeClr val="bg1"/>
                          </a:solidFill>
                          <a:effectLst/>
                          <a:latin typeface="Abadi Extra Light" panose="020B0204020104020204" pitchFamily="34" charset="0"/>
                        </a:rPr>
                        <a:t>26-27 </a:t>
                      </a:r>
                    </a:p>
                    <a:p>
                      <a:pPr algn="ctr" fontAlgn="b"/>
                      <a:r>
                        <a:rPr lang="en-US" sz="1100" b="1" i="0" u="none" strike="noStrike" dirty="0">
                          <a:solidFill>
                            <a:schemeClr val="bg1"/>
                          </a:solidFill>
                          <a:effectLst/>
                          <a:latin typeface="Abadi Extra Light" panose="020B0204020104020204" pitchFamily="34" charset="0"/>
                        </a:rPr>
                        <a:t> New Seats Grade Levels</a:t>
                      </a:r>
                    </a:p>
                  </a:txBody>
                  <a:tcPr marL="7880" marR="7880" marT="7880" marB="0" anchor="b"/>
                </a:tc>
                <a:tc>
                  <a:txBody>
                    <a:bodyPr/>
                    <a:lstStyle/>
                    <a:p>
                      <a:pPr algn="ctr" fontAlgn="b"/>
                      <a:r>
                        <a:rPr lang="en-US" sz="1100" b="1" i="0" u="none" strike="noStrike" dirty="0">
                          <a:solidFill>
                            <a:schemeClr val="bg1"/>
                          </a:solidFill>
                          <a:effectLst/>
                          <a:latin typeface="Abadi Extra Light" panose="020B0204020104020204" pitchFamily="34" charset="0"/>
                        </a:rPr>
                        <a:t>26-27</a:t>
                      </a:r>
                    </a:p>
                    <a:p>
                      <a:pPr algn="ctr" fontAlgn="b"/>
                      <a:r>
                        <a:rPr lang="en-US" sz="1100" b="1" i="0" u="none" strike="noStrike" dirty="0">
                          <a:solidFill>
                            <a:schemeClr val="bg1"/>
                          </a:solidFill>
                          <a:effectLst/>
                          <a:latin typeface="Abadi Extra Light" panose="020B0204020104020204" pitchFamily="34" charset="0"/>
                        </a:rPr>
                        <a:t> # New Seats</a:t>
                      </a:r>
                    </a:p>
                  </a:txBody>
                  <a:tcPr marL="7880" marR="7880" marT="7880" marB="0" anchor="b"/>
                </a:tc>
                <a:tc>
                  <a:txBody>
                    <a:bodyPr/>
                    <a:lstStyle/>
                    <a:p>
                      <a:pPr algn="ctr" fontAlgn="b"/>
                      <a:r>
                        <a:rPr lang="en-US" sz="1100" b="1" i="0" u="none" strike="noStrike" dirty="0">
                          <a:solidFill>
                            <a:schemeClr val="bg1"/>
                          </a:solidFill>
                          <a:effectLst/>
                          <a:latin typeface="Abadi Extra Light" panose="020B0204020104020204" pitchFamily="34" charset="0"/>
                        </a:rPr>
                        <a:t>Total New Seat by District</a:t>
                      </a:r>
                    </a:p>
                  </a:txBody>
                  <a:tcPr marL="7880" marR="7880" marT="7880" marB="0" anchor="b"/>
                </a:tc>
                <a:extLst>
                  <a:ext uri="{0D108BD9-81ED-4DB2-BD59-A6C34878D82A}">
                    <a16:rowId xmlns:a16="http://schemas.microsoft.com/office/drawing/2014/main" val="1744050213"/>
                  </a:ext>
                </a:extLst>
              </a:tr>
              <a:tr h="153696">
                <a:tc>
                  <a:txBody>
                    <a:bodyPr/>
                    <a:lstStyle/>
                    <a:p>
                      <a:pPr algn="l" fontAlgn="b"/>
                      <a:r>
                        <a:rPr lang="en-US" sz="1100" b="1" i="0" u="none" strike="noStrike" dirty="0">
                          <a:solidFill>
                            <a:srgbClr val="000000"/>
                          </a:solidFill>
                          <a:effectLst/>
                          <a:latin typeface="Abadi Extra Light" panose="020B0204020104020204" pitchFamily="34" charset="0"/>
                        </a:rPr>
                        <a:t>Guilford (cont’d)</a:t>
                      </a:r>
                    </a:p>
                  </a:txBody>
                  <a:tcPr marL="7880" marR="7880" marT="7880" marB="0" anchor="b"/>
                </a:tc>
                <a:tc>
                  <a:txBody>
                    <a:bodyPr/>
                    <a:lstStyle/>
                    <a:p>
                      <a:pPr algn="ctr" fontAlgn="b"/>
                      <a:r>
                        <a:rPr lang="en-US" sz="1100" b="1" i="0" u="none" strike="noStrike" dirty="0">
                          <a:solidFill>
                            <a:srgbClr val="000000"/>
                          </a:solidFill>
                          <a:effectLst/>
                          <a:latin typeface="Abadi Extra Light" panose="020B0204020104020204" pitchFamily="34" charset="0"/>
                        </a:rPr>
                        <a:t> </a:t>
                      </a:r>
                    </a:p>
                  </a:txBody>
                  <a:tcPr marL="7880" marR="7880" marT="7880" marB="0" anchor="b"/>
                </a:tc>
                <a:tc>
                  <a:txBody>
                    <a:bodyPr/>
                    <a:lstStyle/>
                    <a:p>
                      <a:pPr algn="ctr" fontAlgn="b"/>
                      <a:r>
                        <a:rPr lang="en-US" sz="1100" b="1" i="0" u="none" strike="noStrike" dirty="0">
                          <a:solidFill>
                            <a:srgbClr val="000000"/>
                          </a:solidFill>
                          <a:effectLst/>
                          <a:latin typeface="Abadi Extra Light" panose="020B0204020104020204" pitchFamily="34" charset="0"/>
                        </a:rPr>
                        <a:t> </a:t>
                      </a:r>
                    </a:p>
                  </a:txBody>
                  <a:tcPr marL="7880" marR="7880" marT="7880" marB="0" anchor="b"/>
                </a:tc>
                <a:tc>
                  <a:txBody>
                    <a:bodyPr/>
                    <a:lstStyle/>
                    <a:p>
                      <a:pPr algn="ctr" fontAlgn="b"/>
                      <a:r>
                        <a:rPr lang="en-US" sz="1100" b="1"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1945773011"/>
                  </a:ext>
                </a:extLst>
              </a:tr>
              <a:tr h="153696">
                <a:tc>
                  <a:txBody>
                    <a:bodyPr/>
                    <a:lstStyle/>
                    <a:p>
                      <a:pPr algn="l" fontAlgn="b"/>
                      <a:r>
                        <a:rPr lang="en-US" sz="1100" b="0" i="0" u="none" strike="noStrike" dirty="0">
                          <a:solidFill>
                            <a:srgbClr val="000000"/>
                          </a:solidFill>
                          <a:effectLst/>
                          <a:latin typeface="Abadi Extra Light" panose="020B0204020104020204" pitchFamily="34" charset="0"/>
                        </a:rPr>
                        <a:t>Calvin Leete</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4</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2</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2956147755"/>
                  </a:ext>
                </a:extLst>
              </a:tr>
              <a:tr h="221621">
                <a:tc>
                  <a:txBody>
                    <a:bodyPr/>
                    <a:lstStyle/>
                    <a:p>
                      <a:pPr algn="l"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484480724"/>
                  </a:ext>
                </a:extLst>
              </a:tr>
              <a:tr h="153696">
                <a:tc>
                  <a:txBody>
                    <a:bodyPr/>
                    <a:lstStyle/>
                    <a:p>
                      <a:pPr algn="l" fontAlgn="b"/>
                      <a:r>
                        <a:rPr lang="en-US" sz="1100" b="0" i="0" u="none" strike="noStrike" dirty="0">
                          <a:solidFill>
                            <a:srgbClr val="000000"/>
                          </a:solidFill>
                          <a:effectLst/>
                          <a:latin typeface="Abadi Extra Light" panose="020B0204020104020204" pitchFamily="34" charset="0"/>
                        </a:rPr>
                        <a:t>Melissa Jones </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1</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3</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1253569575"/>
                  </a:ext>
                </a:extLst>
              </a:tr>
              <a:tr h="216184">
                <a:tc>
                  <a:txBody>
                    <a:bodyPr/>
                    <a:lstStyle/>
                    <a:p>
                      <a:pPr algn="l"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ctr"/>
                      <a:r>
                        <a:rPr lang="en-US" sz="1100" b="0" i="0" u="none" strike="noStrike" dirty="0">
                          <a:solidFill>
                            <a:srgbClr val="000000"/>
                          </a:solidFill>
                          <a:effectLst/>
                          <a:latin typeface="Abadi Extra Light" panose="020B0204020104020204" pitchFamily="34" charset="0"/>
                        </a:rPr>
                        <a:t> </a:t>
                      </a:r>
                    </a:p>
                  </a:txBody>
                  <a:tcPr marL="7880" marR="7880" marT="7880" marB="0" anchor="ctr"/>
                </a:tc>
                <a:tc>
                  <a:txBody>
                    <a:bodyPr/>
                    <a:lstStyle/>
                    <a:p>
                      <a:pPr algn="ctr" fontAlgn="b"/>
                      <a:r>
                        <a:rPr lang="en-US" sz="1100" b="0" i="0" u="none" strike="noStrike" dirty="0">
                          <a:solidFill>
                            <a:srgbClr val="000000"/>
                          </a:solidFill>
                          <a:effectLst/>
                          <a:latin typeface="Abadi Extra Light" panose="020B0204020104020204" pitchFamily="34" charset="0"/>
                        </a:rPr>
                        <a:t>19 </a:t>
                      </a:r>
                    </a:p>
                  </a:txBody>
                  <a:tcPr marL="7880" marR="7880" marT="7880" marB="0" anchor="b"/>
                </a:tc>
                <a:extLst>
                  <a:ext uri="{0D108BD9-81ED-4DB2-BD59-A6C34878D82A}">
                    <a16:rowId xmlns:a16="http://schemas.microsoft.com/office/drawing/2014/main" val="1695860388"/>
                  </a:ext>
                </a:extLst>
              </a:tr>
              <a:tr h="138510">
                <a:tc>
                  <a:txBody>
                    <a:bodyPr/>
                    <a:lstStyle/>
                    <a:p>
                      <a:pPr algn="l" fontAlgn="b"/>
                      <a:r>
                        <a:rPr lang="en-US" sz="1100" b="1" i="0" u="none" strike="noStrike" dirty="0">
                          <a:solidFill>
                            <a:srgbClr val="000000"/>
                          </a:solidFill>
                          <a:effectLst/>
                          <a:latin typeface="Abadi Extra Light" panose="020B0204020104020204" pitchFamily="34" charset="0"/>
                        </a:rPr>
                        <a:t>North Branford</a:t>
                      </a: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ctr"/>
                      <a:r>
                        <a:rPr lang="en-US" sz="1100" b="0" i="0" u="none" strike="noStrike" dirty="0">
                          <a:solidFill>
                            <a:srgbClr val="000000"/>
                          </a:solidFill>
                          <a:effectLst/>
                          <a:latin typeface="Abadi Extra Light" panose="020B0204020104020204" pitchFamily="34" charset="0"/>
                        </a:rPr>
                        <a:t> </a:t>
                      </a:r>
                    </a:p>
                  </a:txBody>
                  <a:tcPr marL="7880" marR="7880" marT="7880" marB="0" anchor="ctr"/>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1529249118"/>
                  </a:ext>
                </a:extLst>
              </a:tr>
              <a:tr h="138510">
                <a:tc>
                  <a:txBody>
                    <a:bodyPr/>
                    <a:lstStyle/>
                    <a:p>
                      <a:pPr algn="l" fontAlgn="b"/>
                      <a:r>
                        <a:rPr lang="en-US" sz="1100" b="0" i="0" u="none" strike="noStrike" dirty="0">
                          <a:solidFill>
                            <a:srgbClr val="000000"/>
                          </a:solidFill>
                          <a:effectLst/>
                          <a:latin typeface="Abadi Extra Light" panose="020B0204020104020204" pitchFamily="34" charset="0"/>
                        </a:rPr>
                        <a:t>North Branford High</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9</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2</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3173511727"/>
                  </a:ext>
                </a:extLst>
              </a:tr>
              <a:tr h="153696">
                <a:tc>
                  <a:txBody>
                    <a:bodyPr/>
                    <a:lstStyle/>
                    <a:p>
                      <a:pPr algn="l"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10</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2</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2065446895"/>
                  </a:ext>
                </a:extLst>
              </a:tr>
              <a:tr h="0">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1750411827"/>
                  </a:ext>
                </a:extLst>
              </a:tr>
              <a:tr h="153696">
                <a:tc>
                  <a:txBody>
                    <a:bodyPr/>
                    <a:lstStyle/>
                    <a:p>
                      <a:pPr algn="l" fontAlgn="b"/>
                      <a:r>
                        <a:rPr lang="en-US" sz="1100" b="0" i="0" u="none" strike="noStrike" dirty="0">
                          <a:solidFill>
                            <a:srgbClr val="000000"/>
                          </a:solidFill>
                          <a:effectLst/>
                          <a:latin typeface="Abadi Extra Light" panose="020B0204020104020204" pitchFamily="34" charset="0"/>
                        </a:rPr>
                        <a:t>North Branford Intermediate</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8</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1</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1103818718"/>
                  </a:ext>
                </a:extLst>
              </a:tr>
              <a:tr h="138510">
                <a:tc>
                  <a:txBody>
                    <a:bodyPr/>
                    <a:lstStyle/>
                    <a:p>
                      <a:pPr algn="l"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820149892"/>
                  </a:ext>
                </a:extLst>
              </a:tr>
              <a:tr h="153696">
                <a:tc>
                  <a:txBody>
                    <a:bodyPr/>
                    <a:lstStyle/>
                    <a:p>
                      <a:pPr algn="l" fontAlgn="b"/>
                      <a:r>
                        <a:rPr lang="en-US" sz="1100" b="0" i="0" u="none" strike="noStrike" dirty="0" err="1">
                          <a:solidFill>
                            <a:srgbClr val="000000"/>
                          </a:solidFill>
                          <a:effectLst/>
                          <a:latin typeface="Abadi Extra Light" panose="020B0204020104020204" pitchFamily="34" charset="0"/>
                        </a:rPr>
                        <a:t>Totoket</a:t>
                      </a:r>
                      <a:r>
                        <a:rPr lang="en-US" sz="1100" b="0" i="0" u="none" strike="noStrike" dirty="0">
                          <a:solidFill>
                            <a:srgbClr val="000000"/>
                          </a:solidFill>
                          <a:effectLst/>
                          <a:latin typeface="Abadi Extra Light" panose="020B0204020104020204" pitchFamily="34" charset="0"/>
                        </a:rPr>
                        <a:t> Valley</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3</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1</a:t>
                      </a: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3496202090"/>
                  </a:ext>
                </a:extLst>
              </a:tr>
              <a:tr h="138510">
                <a:tc>
                  <a:txBody>
                    <a:bodyPr/>
                    <a:lstStyle/>
                    <a:p>
                      <a:pPr algn="l" fontAlgn="b"/>
                      <a:endParaRPr lang="en-US" sz="1100" b="1"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4</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1</a:t>
                      </a: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1288426110"/>
                  </a:ext>
                </a:extLst>
              </a:tr>
              <a:tr h="153696">
                <a:tc>
                  <a:txBody>
                    <a:bodyPr/>
                    <a:lstStyle/>
                    <a:p>
                      <a:pPr algn="l"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2402527426"/>
                  </a:ext>
                </a:extLst>
              </a:tr>
              <a:tr h="153696">
                <a:tc>
                  <a:txBody>
                    <a:bodyPr/>
                    <a:lstStyle/>
                    <a:p>
                      <a:pPr algn="l" fontAlgn="b"/>
                      <a:r>
                        <a:rPr lang="en-US" sz="1100" b="0" i="0" u="none" strike="noStrike" dirty="0">
                          <a:solidFill>
                            <a:srgbClr val="000000"/>
                          </a:solidFill>
                          <a:effectLst/>
                          <a:latin typeface="Abadi Extra Light" panose="020B0204020104020204" pitchFamily="34" charset="0"/>
                        </a:rPr>
                        <a:t>Jerome Harrison </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K</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1</a:t>
                      </a: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2279198724"/>
                  </a:ext>
                </a:extLst>
              </a:tr>
              <a:tr h="138510">
                <a:tc>
                  <a:txBody>
                    <a:bodyPr/>
                    <a:lstStyle/>
                    <a:p>
                      <a:pPr algn="l" fontAlgn="b"/>
                      <a:r>
                        <a:rPr lang="en-US" sz="1100" b="0" i="0" u="none" strike="noStrike" dirty="0">
                          <a:solidFill>
                            <a:srgbClr val="000000"/>
                          </a:solidFill>
                          <a:effectLst/>
                          <a:latin typeface="Abadi Extra Light" panose="020B0204020104020204" pitchFamily="34" charset="0"/>
                        </a:rPr>
                        <a:t> </a:t>
                      </a:r>
                      <a:endParaRPr lang="en-US" sz="1100" b="1"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1</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1 </a:t>
                      </a: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518311475"/>
                  </a:ext>
                </a:extLst>
              </a:tr>
              <a:tr h="153696">
                <a:tc>
                  <a:txBody>
                    <a:bodyPr/>
                    <a:lstStyle/>
                    <a:p>
                      <a:pPr algn="l" fontAlgn="b"/>
                      <a:endParaRPr lang="en-US" sz="1100" b="1"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9</a:t>
                      </a:r>
                    </a:p>
                  </a:txBody>
                  <a:tcPr marL="7880" marR="7880" marT="7880" marB="0" anchor="b"/>
                </a:tc>
                <a:extLst>
                  <a:ext uri="{0D108BD9-81ED-4DB2-BD59-A6C34878D82A}">
                    <a16:rowId xmlns:a16="http://schemas.microsoft.com/office/drawing/2014/main" val="575414195"/>
                  </a:ext>
                </a:extLst>
              </a:tr>
              <a:tr h="153696">
                <a:tc>
                  <a:txBody>
                    <a:bodyPr/>
                    <a:lstStyle/>
                    <a:p>
                      <a:pPr algn="l" fontAlgn="b"/>
                      <a:r>
                        <a:rPr lang="en-US" sz="1100" b="0" i="0" u="none" strike="noStrike" dirty="0">
                          <a:solidFill>
                            <a:srgbClr val="000000"/>
                          </a:solidFill>
                          <a:effectLst/>
                          <a:latin typeface="Abadi Extra Light" panose="020B0204020104020204" pitchFamily="34" charset="0"/>
                        </a:rPr>
                        <a:t>Region District #5</a:t>
                      </a: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3822087637"/>
                  </a:ext>
                </a:extLst>
              </a:tr>
              <a:tr h="138510">
                <a:tc>
                  <a:txBody>
                    <a:bodyPr/>
                    <a:lstStyle/>
                    <a:p>
                      <a:pPr algn="l" fontAlgn="b"/>
                      <a:r>
                        <a:rPr lang="en-US" sz="1100" b="0" i="0" u="none" strike="noStrike" dirty="0">
                          <a:solidFill>
                            <a:srgbClr val="000000"/>
                          </a:solidFill>
                          <a:effectLst/>
                          <a:latin typeface="Abadi Extra Light" panose="020B0204020104020204" pitchFamily="34" charset="0"/>
                        </a:rPr>
                        <a:t>Amity High</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9</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2</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2</a:t>
                      </a:r>
                    </a:p>
                  </a:txBody>
                  <a:tcPr marL="7880" marR="7880" marT="7880" marB="0" anchor="b"/>
                </a:tc>
                <a:extLst>
                  <a:ext uri="{0D108BD9-81ED-4DB2-BD59-A6C34878D82A}">
                    <a16:rowId xmlns:a16="http://schemas.microsoft.com/office/drawing/2014/main" val="3249241771"/>
                  </a:ext>
                </a:extLst>
              </a:tr>
              <a:tr h="153696">
                <a:tc>
                  <a:txBody>
                    <a:bodyPr/>
                    <a:lstStyle/>
                    <a:p>
                      <a:pPr algn="l"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1"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1524482773"/>
                  </a:ext>
                </a:extLst>
              </a:tr>
              <a:tr h="138510">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100" b="0" i="0" u="none" strike="noStrike" dirty="0">
                          <a:solidFill>
                            <a:srgbClr val="000000"/>
                          </a:solidFill>
                          <a:effectLst/>
                          <a:latin typeface="Abadi Extra Light" panose="020B0204020104020204" pitchFamily="34" charset="0"/>
                        </a:rPr>
                        <a:t>Amity Middle Bethany &amp; Orange</a:t>
                      </a:r>
                    </a:p>
                    <a:p>
                      <a:pPr algn="l"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100" b="1" i="0" u="none" strike="noStrike" dirty="0">
                          <a:solidFill>
                            <a:srgbClr val="000000"/>
                          </a:solidFill>
                          <a:effectLst/>
                          <a:latin typeface="Abadi Extra Light" panose="020B0204020104020204" pitchFamily="34" charset="0"/>
                        </a:rPr>
                        <a:t>To be decided</a:t>
                      </a:r>
                    </a:p>
                    <a:p>
                      <a:pPr algn="ctr" fontAlgn="b"/>
                      <a:endParaRPr lang="en-US" sz="1100" b="1"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3839622220"/>
                  </a:ext>
                </a:extLst>
              </a:tr>
              <a:tr h="153696">
                <a:tc>
                  <a:txBody>
                    <a:bodyPr/>
                    <a:lstStyle/>
                    <a:p>
                      <a:pPr algn="l" fontAlgn="b"/>
                      <a:r>
                        <a:rPr lang="en-US" sz="1100" b="1" i="0" u="none" strike="noStrike" dirty="0">
                          <a:solidFill>
                            <a:srgbClr val="000000"/>
                          </a:solidFill>
                          <a:effectLst/>
                          <a:latin typeface="Abadi Extra Light" panose="020B0204020104020204" pitchFamily="34" charset="0"/>
                        </a:rPr>
                        <a:t>Woodbridge</a:t>
                      </a: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3428825632"/>
                  </a:ext>
                </a:extLst>
              </a:tr>
              <a:tr h="138510">
                <a:tc>
                  <a:txBody>
                    <a:bodyPr/>
                    <a:lstStyle/>
                    <a:p>
                      <a:pPr algn="l" fontAlgn="b"/>
                      <a:r>
                        <a:rPr lang="en-US" sz="1100" b="0" i="0" u="none" strike="noStrike" dirty="0">
                          <a:solidFill>
                            <a:srgbClr val="000000"/>
                          </a:solidFill>
                          <a:effectLst/>
                          <a:latin typeface="Abadi Extra Light" panose="020B0204020104020204" pitchFamily="34" charset="0"/>
                        </a:rPr>
                        <a:t>Beecher Road</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K</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2</a:t>
                      </a: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1265941982"/>
                  </a:ext>
                </a:extLst>
              </a:tr>
              <a:tr h="153696">
                <a:tc>
                  <a:txBody>
                    <a:bodyPr/>
                    <a:lstStyle/>
                    <a:p>
                      <a:pPr algn="l"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2</a:t>
                      </a:r>
                    </a:p>
                  </a:txBody>
                  <a:tcPr marL="7880" marR="7880" marT="7880" marB="0" anchor="b"/>
                </a:tc>
                <a:extLst>
                  <a:ext uri="{0D108BD9-81ED-4DB2-BD59-A6C34878D82A}">
                    <a16:rowId xmlns:a16="http://schemas.microsoft.com/office/drawing/2014/main" val="1703921781"/>
                  </a:ext>
                </a:extLst>
              </a:tr>
            </a:tbl>
          </a:graphicData>
        </a:graphic>
      </p:graphicFrame>
    </p:spTree>
    <p:extLst>
      <p:ext uri="{BB962C8B-B14F-4D97-AF65-F5344CB8AC3E}">
        <p14:creationId xmlns:p14="http://schemas.microsoft.com/office/powerpoint/2010/main" val="23460032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184</TotalTime>
  <Words>975</Words>
  <Application>Microsoft Office PowerPoint</Application>
  <PresentationFormat>Widescreen</PresentationFormat>
  <Paragraphs>408</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Abadi Extra Light</vt:lpstr>
      <vt:lpstr>Aptos</vt:lpstr>
      <vt:lpstr>Aptos Display</vt:lpstr>
      <vt:lpstr>Arial</vt:lpstr>
      <vt:lpstr>Wingdings</vt:lpstr>
      <vt:lpstr>Office Theme</vt:lpstr>
      <vt:lpstr>2026-2027</vt:lpstr>
      <vt:lpstr>Information Included</vt:lpstr>
      <vt:lpstr>What is Open Choice?</vt:lpstr>
      <vt:lpstr>How Does Open Choice Work?</vt:lpstr>
      <vt:lpstr>Open Choice Staff Roles</vt:lpstr>
      <vt:lpstr>Open Choice Timeline 2026-2027</vt:lpstr>
      <vt:lpstr>2026-2027  Open Choice seats into Suburbs</vt:lpstr>
      <vt:lpstr>2026-2027  Open Choice seats into Suburbs</vt:lpstr>
      <vt:lpstr>2026-2027  Open Choice seats into Suburbs</vt:lpstr>
      <vt:lpstr>2026-2027  Open Choice seats into  New Haven </vt:lpstr>
      <vt:lpstr>2026-2027  Open Choice seats into  New Haven </vt:lpstr>
      <vt:lpstr>Participating Districts</vt:lpstr>
      <vt:lpstr>Open Choice Contact Information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Schuler, Cara</dc:creator>
  <cp:lastModifiedBy>Schuler, Cara</cp:lastModifiedBy>
  <cp:revision>3</cp:revision>
  <dcterms:created xsi:type="dcterms:W3CDTF">2026-01-29T19:11:05Z</dcterms:created>
  <dcterms:modified xsi:type="dcterms:W3CDTF">2026-03-02T17:25:37Z</dcterms:modified>
</cp:coreProperties>
</file>