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8" r:id="rId9"/>
    <p:sldId id="263" r:id="rId10"/>
    <p:sldId id="264" r:id="rId11"/>
    <p:sldId id="265" r:id="rId12"/>
    <p:sldId id="266"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417C21-3110-4742-8770-A47277DB6107}" v="63" dt="2026-02-02T15:08:30.3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803" autoAdjust="0"/>
  </p:normalViewPr>
  <p:slideViewPr>
    <p:cSldViewPr snapToGrid="0">
      <p:cViewPr varScale="1">
        <p:scale>
          <a:sx n="107" d="100"/>
          <a:sy n="107" d="100"/>
        </p:scale>
        <p:origin x="75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huler, Cara" userId="e825da33-8cae-46b3-bac1-8332b30e94fb" providerId="ADAL" clId="{34F05D23-A49F-4EDA-9A98-A0A24AEB2BFF}"/>
    <pc:docChg chg="custSel addSld delSld modSld">
      <pc:chgData name="Schuler, Cara" userId="e825da33-8cae-46b3-bac1-8332b30e94fb" providerId="ADAL" clId="{34F05D23-A49F-4EDA-9A98-A0A24AEB2BFF}" dt="2026-02-02T15:08:30.346" v="1325"/>
      <pc:docMkLst>
        <pc:docMk/>
      </pc:docMkLst>
      <pc:sldChg chg="modSp mod">
        <pc:chgData name="Schuler, Cara" userId="e825da33-8cae-46b3-bac1-8332b30e94fb" providerId="ADAL" clId="{34F05D23-A49F-4EDA-9A98-A0A24AEB2BFF}" dt="2026-02-02T14:24:04.925" v="588" actId="20577"/>
        <pc:sldMkLst>
          <pc:docMk/>
          <pc:sldMk cId="3892878598" sldId="259"/>
        </pc:sldMkLst>
        <pc:spChg chg="mod">
          <ac:chgData name="Schuler, Cara" userId="e825da33-8cae-46b3-bac1-8332b30e94fb" providerId="ADAL" clId="{34F05D23-A49F-4EDA-9A98-A0A24AEB2BFF}" dt="2026-02-02T14:24:04.925" v="588" actId="20577"/>
          <ac:spMkLst>
            <pc:docMk/>
            <pc:sldMk cId="3892878598" sldId="259"/>
            <ac:spMk id="19" creationId="{5AB21545-BEBB-D20E-A127-D8E92FABCD90}"/>
          </ac:spMkLst>
        </pc:spChg>
      </pc:sldChg>
      <pc:sldChg chg="modSp mod">
        <pc:chgData name="Schuler, Cara" userId="e825da33-8cae-46b3-bac1-8332b30e94fb" providerId="ADAL" clId="{34F05D23-A49F-4EDA-9A98-A0A24AEB2BFF}" dt="2026-02-02T14:45:33.382" v="596" actId="14734"/>
        <pc:sldMkLst>
          <pc:docMk/>
          <pc:sldMk cId="3780995695" sldId="262"/>
        </pc:sldMkLst>
        <pc:graphicFrameChg chg="mod modGraphic">
          <ac:chgData name="Schuler, Cara" userId="e825da33-8cae-46b3-bac1-8332b30e94fb" providerId="ADAL" clId="{34F05D23-A49F-4EDA-9A98-A0A24AEB2BFF}" dt="2026-02-02T14:45:33.382" v="596" actId="14734"/>
          <ac:graphicFrameMkLst>
            <pc:docMk/>
            <pc:sldMk cId="3780995695" sldId="262"/>
            <ac:graphicFrameMk id="4" creationId="{517451BD-2398-EC76-FC23-39CBA629E5F1}"/>
          </ac:graphicFrameMkLst>
        </pc:graphicFrameChg>
      </pc:sldChg>
      <pc:sldChg chg="modSp mod">
        <pc:chgData name="Schuler, Cara" userId="e825da33-8cae-46b3-bac1-8332b30e94fb" providerId="ADAL" clId="{34F05D23-A49F-4EDA-9A98-A0A24AEB2BFF}" dt="2026-02-02T15:07:12.725" v="1324" actId="113"/>
        <pc:sldMkLst>
          <pc:docMk/>
          <pc:sldMk cId="2346003275" sldId="263"/>
        </pc:sldMkLst>
        <pc:graphicFrameChg chg="mod modGraphic">
          <ac:chgData name="Schuler, Cara" userId="e825da33-8cae-46b3-bac1-8332b30e94fb" providerId="ADAL" clId="{34F05D23-A49F-4EDA-9A98-A0A24AEB2BFF}" dt="2026-02-02T15:07:12.725" v="1324" actId="113"/>
          <ac:graphicFrameMkLst>
            <pc:docMk/>
            <pc:sldMk cId="2346003275" sldId="263"/>
            <ac:graphicFrameMk id="4" creationId="{68B4529B-3430-E9DA-A4B3-577AC64446D6}"/>
          </ac:graphicFrameMkLst>
        </pc:graphicFrameChg>
      </pc:sldChg>
      <pc:sldChg chg="modSp mod">
        <pc:chgData name="Schuler, Cara" userId="e825da33-8cae-46b3-bac1-8332b30e94fb" providerId="ADAL" clId="{34F05D23-A49F-4EDA-9A98-A0A24AEB2BFF}" dt="2026-01-29T20:46:58.197" v="381" actId="20577"/>
        <pc:sldMkLst>
          <pc:docMk/>
          <pc:sldMk cId="1903918817" sldId="264"/>
        </pc:sldMkLst>
        <pc:graphicFrameChg chg="modGraphic">
          <ac:chgData name="Schuler, Cara" userId="e825da33-8cae-46b3-bac1-8332b30e94fb" providerId="ADAL" clId="{34F05D23-A49F-4EDA-9A98-A0A24AEB2BFF}" dt="2026-01-29T20:46:58.197" v="381" actId="20577"/>
          <ac:graphicFrameMkLst>
            <pc:docMk/>
            <pc:sldMk cId="1903918817" sldId="264"/>
            <ac:graphicFrameMk id="4" creationId="{6689351E-4549-E806-D227-12CC00E190F3}"/>
          </ac:graphicFrameMkLst>
        </pc:graphicFrameChg>
      </pc:sldChg>
      <pc:sldChg chg="modSp add mod">
        <pc:chgData name="Schuler, Cara" userId="e825da33-8cae-46b3-bac1-8332b30e94fb" providerId="ADAL" clId="{34F05D23-A49F-4EDA-9A98-A0A24AEB2BFF}" dt="2026-02-02T14:10:08.258" v="494" actId="20577"/>
        <pc:sldMkLst>
          <pc:docMk/>
          <pc:sldMk cId="422672243" sldId="265"/>
        </pc:sldMkLst>
        <pc:graphicFrameChg chg="modGraphic">
          <ac:chgData name="Schuler, Cara" userId="e825da33-8cae-46b3-bac1-8332b30e94fb" providerId="ADAL" clId="{34F05D23-A49F-4EDA-9A98-A0A24AEB2BFF}" dt="2026-02-02T14:10:08.258" v="494" actId="20577"/>
          <ac:graphicFrameMkLst>
            <pc:docMk/>
            <pc:sldMk cId="422672243" sldId="265"/>
            <ac:graphicFrameMk id="4" creationId="{D8FACDA9-C3C1-AB71-D7A7-8798EAC61A07}"/>
          </ac:graphicFrameMkLst>
        </pc:graphicFrameChg>
      </pc:sldChg>
      <pc:sldChg chg="addSp delSp modSp new mod setBg modAnim">
        <pc:chgData name="Schuler, Cara" userId="e825da33-8cae-46b3-bac1-8332b30e94fb" providerId="ADAL" clId="{34F05D23-A49F-4EDA-9A98-A0A24AEB2BFF}" dt="2026-02-02T14:23:18.664" v="561" actId="20577"/>
        <pc:sldMkLst>
          <pc:docMk/>
          <pc:sldMk cId="3660640081" sldId="266"/>
        </pc:sldMkLst>
        <pc:spChg chg="mod">
          <ac:chgData name="Schuler, Cara" userId="e825da33-8cae-46b3-bac1-8332b30e94fb" providerId="ADAL" clId="{34F05D23-A49F-4EDA-9A98-A0A24AEB2BFF}" dt="2026-01-29T20:51:49.212" v="447" actId="26606"/>
          <ac:spMkLst>
            <pc:docMk/>
            <pc:sldMk cId="3660640081" sldId="266"/>
            <ac:spMk id="2" creationId="{E40C7109-D6D5-8E2F-6C04-B987B085CBF2}"/>
          </ac:spMkLst>
        </pc:spChg>
        <pc:spChg chg="add mod">
          <ac:chgData name="Schuler, Cara" userId="e825da33-8cae-46b3-bac1-8332b30e94fb" providerId="ADAL" clId="{34F05D23-A49F-4EDA-9A98-A0A24AEB2BFF}" dt="2026-02-02T14:23:18.664" v="561" actId="20577"/>
          <ac:spMkLst>
            <pc:docMk/>
            <pc:sldMk cId="3660640081" sldId="266"/>
            <ac:spMk id="4" creationId="{CAC69A9C-D16A-A5E5-1E60-B8118FDD34BC}"/>
          </ac:spMkLst>
        </pc:spChg>
        <pc:spChg chg="add">
          <ac:chgData name="Schuler, Cara" userId="e825da33-8cae-46b3-bac1-8332b30e94fb" providerId="ADAL" clId="{34F05D23-A49F-4EDA-9A98-A0A24AEB2BFF}" dt="2026-01-29T20:51:49.212" v="447" actId="26606"/>
          <ac:spMkLst>
            <pc:docMk/>
            <pc:sldMk cId="3660640081" sldId="266"/>
            <ac:spMk id="9" creationId="{18873D23-2DCF-4B31-A009-95721C06E8E1}"/>
          </ac:spMkLst>
        </pc:spChg>
        <pc:spChg chg="add">
          <ac:chgData name="Schuler, Cara" userId="e825da33-8cae-46b3-bac1-8332b30e94fb" providerId="ADAL" clId="{34F05D23-A49F-4EDA-9A98-A0A24AEB2BFF}" dt="2026-01-29T20:51:49.212" v="447" actId="26606"/>
          <ac:spMkLst>
            <pc:docMk/>
            <pc:sldMk cId="3660640081" sldId="266"/>
            <ac:spMk id="11" creationId="{C13EF075-D4EF-4929-ADBC-91B27DA19955}"/>
          </ac:spMkLst>
        </pc:spChg>
        <pc:grpChg chg="add">
          <ac:chgData name="Schuler, Cara" userId="e825da33-8cae-46b3-bac1-8332b30e94fb" providerId="ADAL" clId="{34F05D23-A49F-4EDA-9A98-A0A24AEB2BFF}" dt="2026-01-29T20:51:49.212" v="447" actId="26606"/>
          <ac:grpSpMkLst>
            <pc:docMk/>
            <pc:sldMk cId="3660640081" sldId="266"/>
            <ac:grpSpMk id="13" creationId="{DAA26DFA-AAB2-4973-9C17-16D587C7B198}"/>
          </ac:grpSpMkLst>
        </pc:grpChg>
      </pc:sldChg>
      <pc:sldChg chg="addSp modSp new mod setBg">
        <pc:chgData name="Schuler, Cara" userId="e825da33-8cae-46b3-bac1-8332b30e94fb" providerId="ADAL" clId="{34F05D23-A49F-4EDA-9A98-A0A24AEB2BFF}" dt="2026-01-29T20:53:28.183" v="488" actId="26606"/>
        <pc:sldMkLst>
          <pc:docMk/>
          <pc:sldMk cId="4166985377" sldId="267"/>
        </pc:sldMkLst>
        <pc:spChg chg="mod">
          <ac:chgData name="Schuler, Cara" userId="e825da33-8cae-46b3-bac1-8332b30e94fb" providerId="ADAL" clId="{34F05D23-A49F-4EDA-9A98-A0A24AEB2BFF}" dt="2026-01-29T20:53:28.183" v="488" actId="26606"/>
          <ac:spMkLst>
            <pc:docMk/>
            <pc:sldMk cId="4166985377" sldId="267"/>
            <ac:spMk id="2" creationId="{2D65ED83-F36D-1EB8-DCED-CA340EE8893E}"/>
          </ac:spMkLst>
        </pc:spChg>
        <pc:spChg chg="mod">
          <ac:chgData name="Schuler, Cara" userId="e825da33-8cae-46b3-bac1-8332b30e94fb" providerId="ADAL" clId="{34F05D23-A49F-4EDA-9A98-A0A24AEB2BFF}" dt="2026-01-29T20:53:28.183" v="488" actId="26606"/>
          <ac:spMkLst>
            <pc:docMk/>
            <pc:sldMk cId="4166985377" sldId="267"/>
            <ac:spMk id="3" creationId="{ED36593F-E44B-F6AF-CA0A-57E2EA11AD33}"/>
          </ac:spMkLst>
        </pc:spChg>
        <pc:spChg chg="add">
          <ac:chgData name="Schuler, Cara" userId="e825da33-8cae-46b3-bac1-8332b30e94fb" providerId="ADAL" clId="{34F05D23-A49F-4EDA-9A98-A0A24AEB2BFF}" dt="2026-01-29T20:53:28.183" v="488" actId="26606"/>
          <ac:spMkLst>
            <pc:docMk/>
            <pc:sldMk cId="4166985377" sldId="267"/>
            <ac:spMk id="8" creationId="{87BF42CA-AD55-48B4-8949-C4DCA60A6AEE}"/>
          </ac:spMkLst>
        </pc:spChg>
        <pc:spChg chg="add">
          <ac:chgData name="Schuler, Cara" userId="e825da33-8cae-46b3-bac1-8332b30e94fb" providerId="ADAL" clId="{34F05D23-A49F-4EDA-9A98-A0A24AEB2BFF}" dt="2026-01-29T20:53:28.183" v="488" actId="26606"/>
          <ac:spMkLst>
            <pc:docMk/>
            <pc:sldMk cId="4166985377" sldId="267"/>
            <ac:spMk id="10" creationId="{66AE1D3D-3106-4CB2-AA7C-0C1642AC0F2E}"/>
          </ac:spMkLst>
        </pc:spChg>
        <pc:grpChg chg="add">
          <ac:chgData name="Schuler, Cara" userId="e825da33-8cae-46b3-bac1-8332b30e94fb" providerId="ADAL" clId="{34F05D23-A49F-4EDA-9A98-A0A24AEB2BFF}" dt="2026-01-29T20:53:28.183" v="488" actId="26606"/>
          <ac:grpSpMkLst>
            <pc:docMk/>
            <pc:sldMk cId="4166985377" sldId="267"/>
            <ac:grpSpMk id="12" creationId="{0A31B6AF-B711-4CDB-8C2B-16E963DDC4C5}"/>
          </ac:grpSpMkLst>
        </pc:grpChg>
      </pc:sldChg>
      <pc:sldChg chg="addSp delSp modSp new mod">
        <pc:chgData name="Schuler, Cara" userId="e825da33-8cae-46b3-bac1-8332b30e94fb" providerId="ADAL" clId="{34F05D23-A49F-4EDA-9A98-A0A24AEB2BFF}" dt="2026-02-02T15:08:30.346" v="1325"/>
        <pc:sldMkLst>
          <pc:docMk/>
          <pc:sldMk cId="1799898289" sldId="268"/>
        </pc:sldMkLst>
        <pc:spChg chg="mod">
          <ac:chgData name="Schuler, Cara" userId="e825da33-8cae-46b3-bac1-8332b30e94fb" providerId="ADAL" clId="{34F05D23-A49F-4EDA-9A98-A0A24AEB2BFF}" dt="2026-02-02T15:08:30.346" v="1325"/>
          <ac:spMkLst>
            <pc:docMk/>
            <pc:sldMk cId="1799898289" sldId="268"/>
            <ac:spMk id="2" creationId="{EB0C9B7B-A3DE-A5AE-8586-067A3A8C0F15}"/>
          </ac:spMkLst>
        </pc:spChg>
        <pc:spChg chg="del">
          <ac:chgData name="Schuler, Cara" userId="e825da33-8cae-46b3-bac1-8332b30e94fb" providerId="ADAL" clId="{34F05D23-A49F-4EDA-9A98-A0A24AEB2BFF}" dt="2026-02-02T14:48:21.959" v="608" actId="3680"/>
          <ac:spMkLst>
            <pc:docMk/>
            <pc:sldMk cId="1799898289" sldId="268"/>
            <ac:spMk id="3" creationId="{6C3A5A1A-36AC-5AB6-D91F-CAB1439909E5}"/>
          </ac:spMkLst>
        </pc:spChg>
        <pc:graphicFrameChg chg="add mod ord modGraphic">
          <ac:chgData name="Schuler, Cara" userId="e825da33-8cae-46b3-bac1-8332b30e94fb" providerId="ADAL" clId="{34F05D23-A49F-4EDA-9A98-A0A24AEB2BFF}" dt="2026-02-02T14:52:19.506" v="709" actId="14734"/>
          <ac:graphicFrameMkLst>
            <pc:docMk/>
            <pc:sldMk cId="1799898289" sldId="268"/>
            <ac:graphicFrameMk id="4" creationId="{928173C1-002E-7426-5FAE-521EA534F663}"/>
          </ac:graphicFrameMkLst>
        </pc:graphicFrameChg>
      </pc:sldChg>
      <pc:sldChg chg="addSp delSp modSp new del mod">
        <pc:chgData name="Schuler, Cara" userId="e825da33-8cae-46b3-bac1-8332b30e94fb" providerId="ADAL" clId="{34F05D23-A49F-4EDA-9A98-A0A24AEB2BFF}" dt="2026-02-02T14:46:35.520" v="606" actId="2696"/>
        <pc:sldMkLst>
          <pc:docMk/>
          <pc:sldMk cId="2310918461" sldId="268"/>
        </pc:sldMkLst>
        <pc:spChg chg="del">
          <ac:chgData name="Schuler, Cara" userId="e825da33-8cae-46b3-bac1-8332b30e94fb" providerId="ADAL" clId="{34F05D23-A49F-4EDA-9A98-A0A24AEB2BFF}" dt="2026-02-02T14:44:45.788" v="593"/>
          <ac:spMkLst>
            <pc:docMk/>
            <pc:sldMk cId="2310918461" sldId="268"/>
            <ac:spMk id="3" creationId="{26BF7E9E-891F-EBCF-1ADC-BDD0789AD8A5}"/>
          </ac:spMkLst>
        </pc:spChg>
        <pc:graphicFrameChg chg="add mod">
          <ac:chgData name="Schuler, Cara" userId="e825da33-8cae-46b3-bac1-8332b30e94fb" providerId="ADAL" clId="{34F05D23-A49F-4EDA-9A98-A0A24AEB2BFF}" dt="2026-02-02T14:46:03.684" v="602" actId="14100"/>
          <ac:graphicFrameMkLst>
            <pc:docMk/>
            <pc:sldMk cId="2310918461" sldId="268"/>
            <ac:graphicFrameMk id="4" creationId="{AA08E7BF-C5F9-4B2F-80E3-805273E5A8AF}"/>
          </ac:graphicFrameMkLst>
        </pc:graphicFrameChg>
        <pc:graphicFrameChg chg="add">
          <ac:chgData name="Schuler, Cara" userId="e825da33-8cae-46b3-bac1-8332b30e94fb" providerId="ADAL" clId="{34F05D23-A49F-4EDA-9A98-A0A24AEB2BFF}" dt="2026-02-02T14:45:45.242" v="597"/>
          <ac:graphicFrameMkLst>
            <pc:docMk/>
            <pc:sldMk cId="2310918461" sldId="268"/>
            <ac:graphicFrameMk id="5" creationId="{12A0935C-1CBB-B6ED-B1B6-06BFFAC2762C}"/>
          </ac:graphicFrameMkLst>
        </pc:graphicFrameChg>
        <pc:graphicFrameChg chg="add mod">
          <ac:chgData name="Schuler, Cara" userId="e825da33-8cae-46b3-bac1-8332b30e94fb" providerId="ADAL" clId="{34F05D23-A49F-4EDA-9A98-A0A24AEB2BFF}" dt="2026-02-02T14:46:25.077" v="605" actId="14100"/>
          <ac:graphicFrameMkLst>
            <pc:docMk/>
            <pc:sldMk cId="2310918461" sldId="268"/>
            <ac:graphicFrameMk id="6" creationId="{0F9858BF-07CF-63E6-577C-AF80DBB21E2A}"/>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307723-4933-4F0F-96BF-F6E3C99E8EF6}"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23126563-26A2-43A7-9719-E42FD19108B9}">
      <dgm:prSet/>
      <dgm:spPr/>
      <dgm:t>
        <a:bodyPr/>
        <a:lstStyle/>
        <a:p>
          <a:r>
            <a:rPr lang="en-US"/>
            <a:t>Open Choice is an interdistrict public school program intended to improve academic achievement; reduce racial, ethnic and economic isolation; and provide a choice of educational programs for public school students.  The program is state funded and allows children from Hartford, New Haven and Bridgeport to voluntarily attend school in other districts that have space in their schools.  </a:t>
          </a:r>
        </a:p>
      </dgm:t>
    </dgm:pt>
    <dgm:pt modelId="{F77D48A3-17F2-48FA-BEAA-58D1FECF6809}" type="parTrans" cxnId="{FADE445B-AD74-4E5A-BAE2-D4C173BF032A}">
      <dgm:prSet/>
      <dgm:spPr/>
      <dgm:t>
        <a:bodyPr/>
        <a:lstStyle/>
        <a:p>
          <a:endParaRPr lang="en-US"/>
        </a:p>
      </dgm:t>
    </dgm:pt>
    <dgm:pt modelId="{B7056DD0-B96B-4B49-B468-422245FF7233}" type="sibTrans" cxnId="{FADE445B-AD74-4E5A-BAE2-D4C173BF032A}">
      <dgm:prSet/>
      <dgm:spPr/>
      <dgm:t>
        <a:bodyPr/>
        <a:lstStyle/>
        <a:p>
          <a:endParaRPr lang="en-US"/>
        </a:p>
      </dgm:t>
    </dgm:pt>
    <dgm:pt modelId="{6B815084-4DB7-47B5-AF96-BE71E0DCDE3F}">
      <dgm:prSet/>
      <dgm:spPr/>
      <dgm:t>
        <a:bodyPr/>
        <a:lstStyle/>
        <a:p>
          <a:r>
            <a:rPr lang="en-US"/>
            <a:t>Area Cooperative Education Services (ACES) manages all aspects of the Open Choice initiative in Greater New Haven including being responsive to requests and concerns from districts, parents, schools and transportation companies.</a:t>
          </a:r>
        </a:p>
      </dgm:t>
    </dgm:pt>
    <dgm:pt modelId="{BB9B604A-C166-4E2F-B9BB-0067BD295C6C}" type="parTrans" cxnId="{702F3A03-804D-4E43-93A0-864D91B3CE97}">
      <dgm:prSet/>
      <dgm:spPr/>
      <dgm:t>
        <a:bodyPr/>
        <a:lstStyle/>
        <a:p>
          <a:endParaRPr lang="en-US"/>
        </a:p>
      </dgm:t>
    </dgm:pt>
    <dgm:pt modelId="{9FCC6873-D660-4F45-86FE-D01834AB11FF}" type="sibTrans" cxnId="{702F3A03-804D-4E43-93A0-864D91B3CE97}">
      <dgm:prSet/>
      <dgm:spPr/>
      <dgm:t>
        <a:bodyPr/>
        <a:lstStyle/>
        <a:p>
          <a:endParaRPr lang="en-US"/>
        </a:p>
      </dgm:t>
    </dgm:pt>
    <dgm:pt modelId="{FBE63EB7-424A-4C90-A1A3-0316DC65E256}" type="pres">
      <dgm:prSet presAssocID="{E4307723-4933-4F0F-96BF-F6E3C99E8EF6}" presName="hierChild1" presStyleCnt="0">
        <dgm:presLayoutVars>
          <dgm:chPref val="1"/>
          <dgm:dir/>
          <dgm:animOne val="branch"/>
          <dgm:animLvl val="lvl"/>
          <dgm:resizeHandles/>
        </dgm:presLayoutVars>
      </dgm:prSet>
      <dgm:spPr/>
    </dgm:pt>
    <dgm:pt modelId="{9558D2E9-7A9A-448C-8AC5-86411C13EA1E}" type="pres">
      <dgm:prSet presAssocID="{23126563-26A2-43A7-9719-E42FD19108B9}" presName="hierRoot1" presStyleCnt="0"/>
      <dgm:spPr/>
    </dgm:pt>
    <dgm:pt modelId="{C29679A7-0254-4F71-BFB6-9B15EC60BEBB}" type="pres">
      <dgm:prSet presAssocID="{23126563-26A2-43A7-9719-E42FD19108B9}" presName="composite" presStyleCnt="0"/>
      <dgm:spPr/>
    </dgm:pt>
    <dgm:pt modelId="{543FB28D-5A2A-4297-A9AD-B0B65AA5B12B}" type="pres">
      <dgm:prSet presAssocID="{23126563-26A2-43A7-9719-E42FD19108B9}" presName="background" presStyleLbl="node0" presStyleIdx="0" presStyleCnt="2"/>
      <dgm:spPr/>
    </dgm:pt>
    <dgm:pt modelId="{4DBDAAE0-89DD-48CE-8CCD-3472B9108358}" type="pres">
      <dgm:prSet presAssocID="{23126563-26A2-43A7-9719-E42FD19108B9}" presName="text" presStyleLbl="fgAcc0" presStyleIdx="0" presStyleCnt="2">
        <dgm:presLayoutVars>
          <dgm:chPref val="3"/>
        </dgm:presLayoutVars>
      </dgm:prSet>
      <dgm:spPr/>
    </dgm:pt>
    <dgm:pt modelId="{15A6A420-6B36-4044-922A-E83B056C4CE7}" type="pres">
      <dgm:prSet presAssocID="{23126563-26A2-43A7-9719-E42FD19108B9}" presName="hierChild2" presStyleCnt="0"/>
      <dgm:spPr/>
    </dgm:pt>
    <dgm:pt modelId="{10589F75-DE05-45F5-98CE-703736ADE041}" type="pres">
      <dgm:prSet presAssocID="{6B815084-4DB7-47B5-AF96-BE71E0DCDE3F}" presName="hierRoot1" presStyleCnt="0"/>
      <dgm:spPr/>
    </dgm:pt>
    <dgm:pt modelId="{00F0D2F4-7FDF-4C7E-99D3-E557B3DE7AA7}" type="pres">
      <dgm:prSet presAssocID="{6B815084-4DB7-47B5-AF96-BE71E0DCDE3F}" presName="composite" presStyleCnt="0"/>
      <dgm:spPr/>
    </dgm:pt>
    <dgm:pt modelId="{E7D48334-3650-4C63-BBC8-427294088D70}" type="pres">
      <dgm:prSet presAssocID="{6B815084-4DB7-47B5-AF96-BE71E0DCDE3F}" presName="background" presStyleLbl="node0" presStyleIdx="1" presStyleCnt="2"/>
      <dgm:spPr/>
    </dgm:pt>
    <dgm:pt modelId="{2913526F-2C65-4DDC-8C0E-919A8E88709B}" type="pres">
      <dgm:prSet presAssocID="{6B815084-4DB7-47B5-AF96-BE71E0DCDE3F}" presName="text" presStyleLbl="fgAcc0" presStyleIdx="1" presStyleCnt="2">
        <dgm:presLayoutVars>
          <dgm:chPref val="3"/>
        </dgm:presLayoutVars>
      </dgm:prSet>
      <dgm:spPr/>
    </dgm:pt>
    <dgm:pt modelId="{8A265D2B-8AAF-42BE-B968-8A4F9BFC23AB}" type="pres">
      <dgm:prSet presAssocID="{6B815084-4DB7-47B5-AF96-BE71E0DCDE3F}" presName="hierChild2" presStyleCnt="0"/>
      <dgm:spPr/>
    </dgm:pt>
  </dgm:ptLst>
  <dgm:cxnLst>
    <dgm:cxn modelId="{702F3A03-804D-4E43-93A0-864D91B3CE97}" srcId="{E4307723-4933-4F0F-96BF-F6E3C99E8EF6}" destId="{6B815084-4DB7-47B5-AF96-BE71E0DCDE3F}" srcOrd="1" destOrd="0" parTransId="{BB9B604A-C166-4E2F-B9BB-0067BD295C6C}" sibTransId="{9FCC6873-D660-4F45-86FE-D01834AB11FF}"/>
    <dgm:cxn modelId="{5CCD8A03-6B00-46F1-A843-6949B3D9D48C}" type="presOf" srcId="{6B815084-4DB7-47B5-AF96-BE71E0DCDE3F}" destId="{2913526F-2C65-4DDC-8C0E-919A8E88709B}" srcOrd="0" destOrd="0" presId="urn:microsoft.com/office/officeart/2005/8/layout/hierarchy1"/>
    <dgm:cxn modelId="{FADE445B-AD74-4E5A-BAE2-D4C173BF032A}" srcId="{E4307723-4933-4F0F-96BF-F6E3C99E8EF6}" destId="{23126563-26A2-43A7-9719-E42FD19108B9}" srcOrd="0" destOrd="0" parTransId="{F77D48A3-17F2-48FA-BEAA-58D1FECF6809}" sibTransId="{B7056DD0-B96B-4B49-B468-422245FF7233}"/>
    <dgm:cxn modelId="{EFF4E7EC-7624-408F-B72E-0C6FBAC91565}" type="presOf" srcId="{E4307723-4933-4F0F-96BF-F6E3C99E8EF6}" destId="{FBE63EB7-424A-4C90-A1A3-0316DC65E256}" srcOrd="0" destOrd="0" presId="urn:microsoft.com/office/officeart/2005/8/layout/hierarchy1"/>
    <dgm:cxn modelId="{00B9F2FF-D65F-4D74-B286-00EFA370AAEF}" type="presOf" srcId="{23126563-26A2-43A7-9719-E42FD19108B9}" destId="{4DBDAAE0-89DD-48CE-8CCD-3472B9108358}" srcOrd="0" destOrd="0" presId="urn:microsoft.com/office/officeart/2005/8/layout/hierarchy1"/>
    <dgm:cxn modelId="{37AF2D7A-1F2B-476E-B3CF-EA1D16E7B3FA}" type="presParOf" srcId="{FBE63EB7-424A-4C90-A1A3-0316DC65E256}" destId="{9558D2E9-7A9A-448C-8AC5-86411C13EA1E}" srcOrd="0" destOrd="0" presId="urn:microsoft.com/office/officeart/2005/8/layout/hierarchy1"/>
    <dgm:cxn modelId="{F415109C-3176-4B76-A6C8-1E67BC234CE3}" type="presParOf" srcId="{9558D2E9-7A9A-448C-8AC5-86411C13EA1E}" destId="{C29679A7-0254-4F71-BFB6-9B15EC60BEBB}" srcOrd="0" destOrd="0" presId="urn:microsoft.com/office/officeart/2005/8/layout/hierarchy1"/>
    <dgm:cxn modelId="{7BB8077C-CDA3-4009-9F63-7B5B3057EA71}" type="presParOf" srcId="{C29679A7-0254-4F71-BFB6-9B15EC60BEBB}" destId="{543FB28D-5A2A-4297-A9AD-B0B65AA5B12B}" srcOrd="0" destOrd="0" presId="urn:microsoft.com/office/officeart/2005/8/layout/hierarchy1"/>
    <dgm:cxn modelId="{114D0420-066C-4E04-A2D2-3219016B22A9}" type="presParOf" srcId="{C29679A7-0254-4F71-BFB6-9B15EC60BEBB}" destId="{4DBDAAE0-89DD-48CE-8CCD-3472B9108358}" srcOrd="1" destOrd="0" presId="urn:microsoft.com/office/officeart/2005/8/layout/hierarchy1"/>
    <dgm:cxn modelId="{E7B45E62-402F-47A1-94AD-C3859324E17F}" type="presParOf" srcId="{9558D2E9-7A9A-448C-8AC5-86411C13EA1E}" destId="{15A6A420-6B36-4044-922A-E83B056C4CE7}" srcOrd="1" destOrd="0" presId="urn:microsoft.com/office/officeart/2005/8/layout/hierarchy1"/>
    <dgm:cxn modelId="{496BFF52-B9F3-43AB-9DE7-6DD1BB73DB1C}" type="presParOf" srcId="{FBE63EB7-424A-4C90-A1A3-0316DC65E256}" destId="{10589F75-DE05-45F5-98CE-703736ADE041}" srcOrd="1" destOrd="0" presId="urn:microsoft.com/office/officeart/2005/8/layout/hierarchy1"/>
    <dgm:cxn modelId="{11306E0A-2CC8-4907-84A5-8DCDF9D36285}" type="presParOf" srcId="{10589F75-DE05-45F5-98CE-703736ADE041}" destId="{00F0D2F4-7FDF-4C7E-99D3-E557B3DE7AA7}" srcOrd="0" destOrd="0" presId="urn:microsoft.com/office/officeart/2005/8/layout/hierarchy1"/>
    <dgm:cxn modelId="{4844BEF5-45E8-456E-A097-D0DEA9D2E36B}" type="presParOf" srcId="{00F0D2F4-7FDF-4C7E-99D3-E557B3DE7AA7}" destId="{E7D48334-3650-4C63-BBC8-427294088D70}" srcOrd="0" destOrd="0" presId="urn:microsoft.com/office/officeart/2005/8/layout/hierarchy1"/>
    <dgm:cxn modelId="{EF6498DC-7FBF-4289-B7A5-269710E91645}" type="presParOf" srcId="{00F0D2F4-7FDF-4C7E-99D3-E557B3DE7AA7}" destId="{2913526F-2C65-4DDC-8C0E-919A8E88709B}" srcOrd="1" destOrd="0" presId="urn:microsoft.com/office/officeart/2005/8/layout/hierarchy1"/>
    <dgm:cxn modelId="{DDCAA488-5BDC-4C44-9E51-5A61F0AD772A}" type="presParOf" srcId="{10589F75-DE05-45F5-98CE-703736ADE041}" destId="{8A265D2B-8AAF-42BE-B968-8A4F9BFC23A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3FB28D-5A2A-4297-A9AD-B0B65AA5B12B}">
      <dsp:nvSpPr>
        <dsp:cNvPr id="0" name=""/>
        <dsp:cNvSpPr/>
      </dsp:nvSpPr>
      <dsp:spPr>
        <a:xfrm>
          <a:off x="134291" y="612"/>
          <a:ext cx="4332795" cy="275132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DBDAAE0-89DD-48CE-8CCD-3472B9108358}">
      <dsp:nvSpPr>
        <dsp:cNvPr id="0" name=""/>
        <dsp:cNvSpPr/>
      </dsp:nvSpPr>
      <dsp:spPr>
        <a:xfrm>
          <a:off x="615713" y="457963"/>
          <a:ext cx="4332795" cy="275132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Open Choice is an interdistrict public school program intended to improve academic achievement; reduce racial, ethnic and economic isolation; and provide a choice of educational programs for public school students.  The program is state funded and allows children from Hartford, New Haven and Bridgeport to voluntarily attend school in other districts that have space in their schools.  </a:t>
          </a:r>
        </a:p>
      </dsp:txBody>
      <dsp:txXfrm>
        <a:off x="696297" y="538547"/>
        <a:ext cx="4171627" cy="2590157"/>
      </dsp:txXfrm>
    </dsp:sp>
    <dsp:sp modelId="{E7D48334-3650-4C63-BBC8-427294088D70}">
      <dsp:nvSpPr>
        <dsp:cNvPr id="0" name=""/>
        <dsp:cNvSpPr/>
      </dsp:nvSpPr>
      <dsp:spPr>
        <a:xfrm>
          <a:off x="5429930" y="612"/>
          <a:ext cx="4332795" cy="275132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913526F-2C65-4DDC-8C0E-919A8E88709B}">
      <dsp:nvSpPr>
        <dsp:cNvPr id="0" name=""/>
        <dsp:cNvSpPr/>
      </dsp:nvSpPr>
      <dsp:spPr>
        <a:xfrm>
          <a:off x="5911352" y="457963"/>
          <a:ext cx="4332795" cy="275132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Area Cooperative Education Services (ACES) manages all aspects of the Open Choice initiative in Greater New Haven including being responsive to requests and concerns from districts, parents, schools and transportation companies.</a:t>
          </a:r>
        </a:p>
      </dsp:txBody>
      <dsp:txXfrm>
        <a:off x="5991936" y="538547"/>
        <a:ext cx="4171627" cy="259015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8D6E6-022A-0A69-D912-5BDAE84DFE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73954D0-8ED4-000E-B31C-F8B6B08899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42DD81-7B1C-ED4B-8D3C-35A984AF1BD9}"/>
              </a:ext>
            </a:extLst>
          </p:cNvPr>
          <p:cNvSpPr>
            <a:spLocks noGrp="1"/>
          </p:cNvSpPr>
          <p:nvPr>
            <p:ph type="dt" sz="half" idx="10"/>
          </p:nvPr>
        </p:nvSpPr>
        <p:spPr/>
        <p:txBody>
          <a:bodyPr/>
          <a:lstStyle/>
          <a:p>
            <a:fld id="{805F85A0-EDFA-4A46-8AEB-1D842B33DCC0}" type="datetimeFigureOut">
              <a:rPr lang="en-US" smtClean="0"/>
              <a:t>2/2/2026</a:t>
            </a:fld>
            <a:endParaRPr lang="en-US"/>
          </a:p>
        </p:txBody>
      </p:sp>
      <p:sp>
        <p:nvSpPr>
          <p:cNvPr id="5" name="Footer Placeholder 4">
            <a:extLst>
              <a:ext uri="{FF2B5EF4-FFF2-40B4-BE49-F238E27FC236}">
                <a16:creationId xmlns:a16="http://schemas.microsoft.com/office/drawing/2014/main" id="{F6FB7014-A4D9-3BE8-5BA4-8E5D184462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949BBE-5E08-1B51-91D7-A7001FAF0ADF}"/>
              </a:ext>
            </a:extLst>
          </p:cNvPr>
          <p:cNvSpPr>
            <a:spLocks noGrp="1"/>
          </p:cNvSpPr>
          <p:nvPr>
            <p:ph type="sldNum" sz="quarter" idx="12"/>
          </p:nvPr>
        </p:nvSpPr>
        <p:spPr/>
        <p:txBody>
          <a:bodyPr/>
          <a:lstStyle/>
          <a:p>
            <a:fld id="{85E191A1-040A-4EC4-955E-9BB2CE7D6E05}" type="slidenum">
              <a:rPr lang="en-US" smtClean="0"/>
              <a:t>‹#›</a:t>
            </a:fld>
            <a:endParaRPr lang="en-US"/>
          </a:p>
        </p:txBody>
      </p:sp>
    </p:spTree>
    <p:extLst>
      <p:ext uri="{BB962C8B-B14F-4D97-AF65-F5344CB8AC3E}">
        <p14:creationId xmlns:p14="http://schemas.microsoft.com/office/powerpoint/2010/main" val="3210930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8892F-8D69-8930-531C-1F5E901265C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141ECFC-FD42-D6AD-49DF-A850511C44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078703-BC68-25E2-C5F8-15F053EFEE61}"/>
              </a:ext>
            </a:extLst>
          </p:cNvPr>
          <p:cNvSpPr>
            <a:spLocks noGrp="1"/>
          </p:cNvSpPr>
          <p:nvPr>
            <p:ph type="dt" sz="half" idx="10"/>
          </p:nvPr>
        </p:nvSpPr>
        <p:spPr/>
        <p:txBody>
          <a:bodyPr/>
          <a:lstStyle/>
          <a:p>
            <a:fld id="{805F85A0-EDFA-4A46-8AEB-1D842B33DCC0}" type="datetimeFigureOut">
              <a:rPr lang="en-US" smtClean="0"/>
              <a:t>2/2/2026</a:t>
            </a:fld>
            <a:endParaRPr lang="en-US"/>
          </a:p>
        </p:txBody>
      </p:sp>
      <p:sp>
        <p:nvSpPr>
          <p:cNvPr id="5" name="Footer Placeholder 4">
            <a:extLst>
              <a:ext uri="{FF2B5EF4-FFF2-40B4-BE49-F238E27FC236}">
                <a16:creationId xmlns:a16="http://schemas.microsoft.com/office/drawing/2014/main" id="{E55CE8DF-837F-C902-77F5-042E93EB4D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79C1F5-F194-D7A6-6D04-7383986D1774}"/>
              </a:ext>
            </a:extLst>
          </p:cNvPr>
          <p:cNvSpPr>
            <a:spLocks noGrp="1"/>
          </p:cNvSpPr>
          <p:nvPr>
            <p:ph type="sldNum" sz="quarter" idx="12"/>
          </p:nvPr>
        </p:nvSpPr>
        <p:spPr/>
        <p:txBody>
          <a:bodyPr/>
          <a:lstStyle/>
          <a:p>
            <a:fld id="{85E191A1-040A-4EC4-955E-9BB2CE7D6E05}" type="slidenum">
              <a:rPr lang="en-US" smtClean="0"/>
              <a:t>‹#›</a:t>
            </a:fld>
            <a:endParaRPr lang="en-US"/>
          </a:p>
        </p:txBody>
      </p:sp>
    </p:spTree>
    <p:extLst>
      <p:ext uri="{BB962C8B-B14F-4D97-AF65-F5344CB8AC3E}">
        <p14:creationId xmlns:p14="http://schemas.microsoft.com/office/powerpoint/2010/main" val="1463856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77669B-592D-2A26-D217-4F5A9E2BD8E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1ECEB6-CCD7-F567-7472-FF0061F59F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5CDD9F-3F24-3731-2A22-91B64C434240}"/>
              </a:ext>
            </a:extLst>
          </p:cNvPr>
          <p:cNvSpPr>
            <a:spLocks noGrp="1"/>
          </p:cNvSpPr>
          <p:nvPr>
            <p:ph type="dt" sz="half" idx="10"/>
          </p:nvPr>
        </p:nvSpPr>
        <p:spPr/>
        <p:txBody>
          <a:bodyPr/>
          <a:lstStyle/>
          <a:p>
            <a:fld id="{805F85A0-EDFA-4A46-8AEB-1D842B33DCC0}" type="datetimeFigureOut">
              <a:rPr lang="en-US" smtClean="0"/>
              <a:t>2/2/2026</a:t>
            </a:fld>
            <a:endParaRPr lang="en-US"/>
          </a:p>
        </p:txBody>
      </p:sp>
      <p:sp>
        <p:nvSpPr>
          <p:cNvPr id="5" name="Footer Placeholder 4">
            <a:extLst>
              <a:ext uri="{FF2B5EF4-FFF2-40B4-BE49-F238E27FC236}">
                <a16:creationId xmlns:a16="http://schemas.microsoft.com/office/drawing/2014/main" id="{1445BCE0-D54D-AA85-1693-24C20DF60A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C176E2-E3FC-7BF7-5734-45D2D7F141EC}"/>
              </a:ext>
            </a:extLst>
          </p:cNvPr>
          <p:cNvSpPr>
            <a:spLocks noGrp="1"/>
          </p:cNvSpPr>
          <p:nvPr>
            <p:ph type="sldNum" sz="quarter" idx="12"/>
          </p:nvPr>
        </p:nvSpPr>
        <p:spPr/>
        <p:txBody>
          <a:bodyPr/>
          <a:lstStyle/>
          <a:p>
            <a:fld id="{85E191A1-040A-4EC4-955E-9BB2CE7D6E05}" type="slidenum">
              <a:rPr lang="en-US" smtClean="0"/>
              <a:t>‹#›</a:t>
            </a:fld>
            <a:endParaRPr lang="en-US"/>
          </a:p>
        </p:txBody>
      </p:sp>
    </p:spTree>
    <p:extLst>
      <p:ext uri="{BB962C8B-B14F-4D97-AF65-F5344CB8AC3E}">
        <p14:creationId xmlns:p14="http://schemas.microsoft.com/office/powerpoint/2010/main" val="258757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BE9D6-B7D1-EEF1-8B3D-8FD1CA19C4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C5C31E-0A15-E5E8-8D24-B034415ACFD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E5CA04-1C53-39CB-C533-FFE90A53D973}"/>
              </a:ext>
            </a:extLst>
          </p:cNvPr>
          <p:cNvSpPr>
            <a:spLocks noGrp="1"/>
          </p:cNvSpPr>
          <p:nvPr>
            <p:ph type="dt" sz="half" idx="10"/>
          </p:nvPr>
        </p:nvSpPr>
        <p:spPr/>
        <p:txBody>
          <a:bodyPr/>
          <a:lstStyle/>
          <a:p>
            <a:fld id="{805F85A0-EDFA-4A46-8AEB-1D842B33DCC0}" type="datetimeFigureOut">
              <a:rPr lang="en-US" smtClean="0"/>
              <a:t>2/2/2026</a:t>
            </a:fld>
            <a:endParaRPr lang="en-US"/>
          </a:p>
        </p:txBody>
      </p:sp>
      <p:sp>
        <p:nvSpPr>
          <p:cNvPr id="5" name="Footer Placeholder 4">
            <a:extLst>
              <a:ext uri="{FF2B5EF4-FFF2-40B4-BE49-F238E27FC236}">
                <a16:creationId xmlns:a16="http://schemas.microsoft.com/office/drawing/2014/main" id="{D6F91139-34FB-72E7-54FE-0B78D850F8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66F116-55D9-CC76-C069-B5B75FD1870D}"/>
              </a:ext>
            </a:extLst>
          </p:cNvPr>
          <p:cNvSpPr>
            <a:spLocks noGrp="1"/>
          </p:cNvSpPr>
          <p:nvPr>
            <p:ph type="sldNum" sz="quarter" idx="12"/>
          </p:nvPr>
        </p:nvSpPr>
        <p:spPr/>
        <p:txBody>
          <a:bodyPr/>
          <a:lstStyle/>
          <a:p>
            <a:fld id="{85E191A1-040A-4EC4-955E-9BB2CE7D6E05}" type="slidenum">
              <a:rPr lang="en-US" smtClean="0"/>
              <a:t>‹#›</a:t>
            </a:fld>
            <a:endParaRPr lang="en-US"/>
          </a:p>
        </p:txBody>
      </p:sp>
    </p:spTree>
    <p:extLst>
      <p:ext uri="{BB962C8B-B14F-4D97-AF65-F5344CB8AC3E}">
        <p14:creationId xmlns:p14="http://schemas.microsoft.com/office/powerpoint/2010/main" val="752367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5B1A2-D8B8-8B57-1DC1-F64006381D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C10D00E-3652-69B7-74D8-D3AEC2DF1A7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F16A46B-7A77-182C-198B-AC31A6B6A02C}"/>
              </a:ext>
            </a:extLst>
          </p:cNvPr>
          <p:cNvSpPr>
            <a:spLocks noGrp="1"/>
          </p:cNvSpPr>
          <p:nvPr>
            <p:ph type="dt" sz="half" idx="10"/>
          </p:nvPr>
        </p:nvSpPr>
        <p:spPr/>
        <p:txBody>
          <a:bodyPr/>
          <a:lstStyle/>
          <a:p>
            <a:fld id="{805F85A0-EDFA-4A46-8AEB-1D842B33DCC0}" type="datetimeFigureOut">
              <a:rPr lang="en-US" smtClean="0"/>
              <a:t>2/2/2026</a:t>
            </a:fld>
            <a:endParaRPr lang="en-US"/>
          </a:p>
        </p:txBody>
      </p:sp>
      <p:sp>
        <p:nvSpPr>
          <p:cNvPr id="5" name="Footer Placeholder 4">
            <a:extLst>
              <a:ext uri="{FF2B5EF4-FFF2-40B4-BE49-F238E27FC236}">
                <a16:creationId xmlns:a16="http://schemas.microsoft.com/office/drawing/2014/main" id="{6AFFEE96-5BD1-3396-0C93-08FF33BB2F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65299E-D773-C414-6DB1-6159AD57A656}"/>
              </a:ext>
            </a:extLst>
          </p:cNvPr>
          <p:cNvSpPr>
            <a:spLocks noGrp="1"/>
          </p:cNvSpPr>
          <p:nvPr>
            <p:ph type="sldNum" sz="quarter" idx="12"/>
          </p:nvPr>
        </p:nvSpPr>
        <p:spPr/>
        <p:txBody>
          <a:bodyPr/>
          <a:lstStyle/>
          <a:p>
            <a:fld id="{85E191A1-040A-4EC4-955E-9BB2CE7D6E05}" type="slidenum">
              <a:rPr lang="en-US" smtClean="0"/>
              <a:t>‹#›</a:t>
            </a:fld>
            <a:endParaRPr lang="en-US"/>
          </a:p>
        </p:txBody>
      </p:sp>
    </p:spTree>
    <p:extLst>
      <p:ext uri="{BB962C8B-B14F-4D97-AF65-F5344CB8AC3E}">
        <p14:creationId xmlns:p14="http://schemas.microsoft.com/office/powerpoint/2010/main" val="3352546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85F66-9A8B-CF9D-D0FF-3283E298FA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76ED9B-3217-A810-7225-780182EC966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2292BB-49F4-52EF-7FFF-D8C53711B0E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05786B-0832-C27C-A35E-3E1F5B85B17C}"/>
              </a:ext>
            </a:extLst>
          </p:cNvPr>
          <p:cNvSpPr>
            <a:spLocks noGrp="1"/>
          </p:cNvSpPr>
          <p:nvPr>
            <p:ph type="dt" sz="half" idx="10"/>
          </p:nvPr>
        </p:nvSpPr>
        <p:spPr/>
        <p:txBody>
          <a:bodyPr/>
          <a:lstStyle/>
          <a:p>
            <a:fld id="{805F85A0-EDFA-4A46-8AEB-1D842B33DCC0}" type="datetimeFigureOut">
              <a:rPr lang="en-US" smtClean="0"/>
              <a:t>2/2/2026</a:t>
            </a:fld>
            <a:endParaRPr lang="en-US"/>
          </a:p>
        </p:txBody>
      </p:sp>
      <p:sp>
        <p:nvSpPr>
          <p:cNvPr id="6" name="Footer Placeholder 5">
            <a:extLst>
              <a:ext uri="{FF2B5EF4-FFF2-40B4-BE49-F238E27FC236}">
                <a16:creationId xmlns:a16="http://schemas.microsoft.com/office/drawing/2014/main" id="{C45A101B-98C4-12AE-802E-397346B30E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DB5590-2D61-4811-7895-E649EAEAD510}"/>
              </a:ext>
            </a:extLst>
          </p:cNvPr>
          <p:cNvSpPr>
            <a:spLocks noGrp="1"/>
          </p:cNvSpPr>
          <p:nvPr>
            <p:ph type="sldNum" sz="quarter" idx="12"/>
          </p:nvPr>
        </p:nvSpPr>
        <p:spPr/>
        <p:txBody>
          <a:bodyPr/>
          <a:lstStyle/>
          <a:p>
            <a:fld id="{85E191A1-040A-4EC4-955E-9BB2CE7D6E05}" type="slidenum">
              <a:rPr lang="en-US" smtClean="0"/>
              <a:t>‹#›</a:t>
            </a:fld>
            <a:endParaRPr lang="en-US"/>
          </a:p>
        </p:txBody>
      </p:sp>
    </p:spTree>
    <p:extLst>
      <p:ext uri="{BB962C8B-B14F-4D97-AF65-F5344CB8AC3E}">
        <p14:creationId xmlns:p14="http://schemas.microsoft.com/office/powerpoint/2010/main" val="3135681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DE700-6736-B11F-25EC-16FDEF14F29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9DB50-5B41-C641-6B90-5252043B70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AF53D8-8307-C7E9-8F7A-0E0B46566F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CADBED-E637-81BF-EEFF-40D06985B0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60B59A4-8748-C391-3DCE-9BC80E930F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D0955E4-7334-72C0-8A81-1ED4200D3C88}"/>
              </a:ext>
            </a:extLst>
          </p:cNvPr>
          <p:cNvSpPr>
            <a:spLocks noGrp="1"/>
          </p:cNvSpPr>
          <p:nvPr>
            <p:ph type="dt" sz="half" idx="10"/>
          </p:nvPr>
        </p:nvSpPr>
        <p:spPr/>
        <p:txBody>
          <a:bodyPr/>
          <a:lstStyle/>
          <a:p>
            <a:fld id="{805F85A0-EDFA-4A46-8AEB-1D842B33DCC0}" type="datetimeFigureOut">
              <a:rPr lang="en-US" smtClean="0"/>
              <a:t>2/2/2026</a:t>
            </a:fld>
            <a:endParaRPr lang="en-US"/>
          </a:p>
        </p:txBody>
      </p:sp>
      <p:sp>
        <p:nvSpPr>
          <p:cNvPr id="8" name="Footer Placeholder 7">
            <a:extLst>
              <a:ext uri="{FF2B5EF4-FFF2-40B4-BE49-F238E27FC236}">
                <a16:creationId xmlns:a16="http://schemas.microsoft.com/office/drawing/2014/main" id="{AF9E9996-D8D3-68E5-F4B9-9EBEF36F0D4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6CA6CB7-262A-C38B-9126-02B7FF97C16A}"/>
              </a:ext>
            </a:extLst>
          </p:cNvPr>
          <p:cNvSpPr>
            <a:spLocks noGrp="1"/>
          </p:cNvSpPr>
          <p:nvPr>
            <p:ph type="sldNum" sz="quarter" idx="12"/>
          </p:nvPr>
        </p:nvSpPr>
        <p:spPr/>
        <p:txBody>
          <a:bodyPr/>
          <a:lstStyle/>
          <a:p>
            <a:fld id="{85E191A1-040A-4EC4-955E-9BB2CE7D6E05}" type="slidenum">
              <a:rPr lang="en-US" smtClean="0"/>
              <a:t>‹#›</a:t>
            </a:fld>
            <a:endParaRPr lang="en-US"/>
          </a:p>
        </p:txBody>
      </p:sp>
    </p:spTree>
    <p:extLst>
      <p:ext uri="{BB962C8B-B14F-4D97-AF65-F5344CB8AC3E}">
        <p14:creationId xmlns:p14="http://schemas.microsoft.com/office/powerpoint/2010/main" val="2040188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56F6B-74FB-BE4C-D9EF-E5A8B4536F0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0F4BC1A-B275-CCD9-34F4-C8CE07D2B4A0}"/>
              </a:ext>
            </a:extLst>
          </p:cNvPr>
          <p:cNvSpPr>
            <a:spLocks noGrp="1"/>
          </p:cNvSpPr>
          <p:nvPr>
            <p:ph type="dt" sz="half" idx="10"/>
          </p:nvPr>
        </p:nvSpPr>
        <p:spPr/>
        <p:txBody>
          <a:bodyPr/>
          <a:lstStyle/>
          <a:p>
            <a:fld id="{805F85A0-EDFA-4A46-8AEB-1D842B33DCC0}" type="datetimeFigureOut">
              <a:rPr lang="en-US" smtClean="0"/>
              <a:t>2/2/2026</a:t>
            </a:fld>
            <a:endParaRPr lang="en-US"/>
          </a:p>
        </p:txBody>
      </p:sp>
      <p:sp>
        <p:nvSpPr>
          <p:cNvPr id="4" name="Footer Placeholder 3">
            <a:extLst>
              <a:ext uri="{FF2B5EF4-FFF2-40B4-BE49-F238E27FC236}">
                <a16:creationId xmlns:a16="http://schemas.microsoft.com/office/drawing/2014/main" id="{CE21E22F-5200-1EAC-9A71-FD26719D3C9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A04F8C9-5873-EB0D-11A7-E2BACFD95BCA}"/>
              </a:ext>
            </a:extLst>
          </p:cNvPr>
          <p:cNvSpPr>
            <a:spLocks noGrp="1"/>
          </p:cNvSpPr>
          <p:nvPr>
            <p:ph type="sldNum" sz="quarter" idx="12"/>
          </p:nvPr>
        </p:nvSpPr>
        <p:spPr/>
        <p:txBody>
          <a:bodyPr/>
          <a:lstStyle/>
          <a:p>
            <a:fld id="{85E191A1-040A-4EC4-955E-9BB2CE7D6E05}" type="slidenum">
              <a:rPr lang="en-US" smtClean="0"/>
              <a:t>‹#›</a:t>
            </a:fld>
            <a:endParaRPr lang="en-US"/>
          </a:p>
        </p:txBody>
      </p:sp>
    </p:spTree>
    <p:extLst>
      <p:ext uri="{BB962C8B-B14F-4D97-AF65-F5344CB8AC3E}">
        <p14:creationId xmlns:p14="http://schemas.microsoft.com/office/powerpoint/2010/main" val="142838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E4F112-71A9-409B-4C9F-340F580F5531}"/>
              </a:ext>
            </a:extLst>
          </p:cNvPr>
          <p:cNvSpPr>
            <a:spLocks noGrp="1"/>
          </p:cNvSpPr>
          <p:nvPr>
            <p:ph type="dt" sz="half" idx="10"/>
          </p:nvPr>
        </p:nvSpPr>
        <p:spPr/>
        <p:txBody>
          <a:bodyPr/>
          <a:lstStyle/>
          <a:p>
            <a:fld id="{805F85A0-EDFA-4A46-8AEB-1D842B33DCC0}" type="datetimeFigureOut">
              <a:rPr lang="en-US" smtClean="0"/>
              <a:t>2/2/2026</a:t>
            </a:fld>
            <a:endParaRPr lang="en-US"/>
          </a:p>
        </p:txBody>
      </p:sp>
      <p:sp>
        <p:nvSpPr>
          <p:cNvPr id="3" name="Footer Placeholder 2">
            <a:extLst>
              <a:ext uri="{FF2B5EF4-FFF2-40B4-BE49-F238E27FC236}">
                <a16:creationId xmlns:a16="http://schemas.microsoft.com/office/drawing/2014/main" id="{57D391F6-742F-B9B9-C9AE-949821D3420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978B061-AAB4-CEF4-91BB-F916AC3D9752}"/>
              </a:ext>
            </a:extLst>
          </p:cNvPr>
          <p:cNvSpPr>
            <a:spLocks noGrp="1"/>
          </p:cNvSpPr>
          <p:nvPr>
            <p:ph type="sldNum" sz="quarter" idx="12"/>
          </p:nvPr>
        </p:nvSpPr>
        <p:spPr/>
        <p:txBody>
          <a:bodyPr/>
          <a:lstStyle/>
          <a:p>
            <a:fld id="{85E191A1-040A-4EC4-955E-9BB2CE7D6E05}" type="slidenum">
              <a:rPr lang="en-US" smtClean="0"/>
              <a:t>‹#›</a:t>
            </a:fld>
            <a:endParaRPr lang="en-US"/>
          </a:p>
        </p:txBody>
      </p:sp>
    </p:spTree>
    <p:extLst>
      <p:ext uri="{BB962C8B-B14F-4D97-AF65-F5344CB8AC3E}">
        <p14:creationId xmlns:p14="http://schemas.microsoft.com/office/powerpoint/2010/main" val="3368886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D3E2A-5025-6515-F01A-30B602D4F1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D227659-58D3-EB99-ECDB-29A7C2E5B7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521500-0D70-5553-E6A7-A954FF772B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F02B91-9589-E7C2-7604-CECD038B17D2}"/>
              </a:ext>
            </a:extLst>
          </p:cNvPr>
          <p:cNvSpPr>
            <a:spLocks noGrp="1"/>
          </p:cNvSpPr>
          <p:nvPr>
            <p:ph type="dt" sz="half" idx="10"/>
          </p:nvPr>
        </p:nvSpPr>
        <p:spPr/>
        <p:txBody>
          <a:bodyPr/>
          <a:lstStyle/>
          <a:p>
            <a:fld id="{805F85A0-EDFA-4A46-8AEB-1D842B33DCC0}" type="datetimeFigureOut">
              <a:rPr lang="en-US" smtClean="0"/>
              <a:t>2/2/2026</a:t>
            </a:fld>
            <a:endParaRPr lang="en-US"/>
          </a:p>
        </p:txBody>
      </p:sp>
      <p:sp>
        <p:nvSpPr>
          <p:cNvPr id="6" name="Footer Placeholder 5">
            <a:extLst>
              <a:ext uri="{FF2B5EF4-FFF2-40B4-BE49-F238E27FC236}">
                <a16:creationId xmlns:a16="http://schemas.microsoft.com/office/drawing/2014/main" id="{771373CF-6858-9A7F-3E2F-8407216A32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7DB33A-2461-C1E1-BC84-0F16CFE560C8}"/>
              </a:ext>
            </a:extLst>
          </p:cNvPr>
          <p:cNvSpPr>
            <a:spLocks noGrp="1"/>
          </p:cNvSpPr>
          <p:nvPr>
            <p:ph type="sldNum" sz="quarter" idx="12"/>
          </p:nvPr>
        </p:nvSpPr>
        <p:spPr/>
        <p:txBody>
          <a:bodyPr/>
          <a:lstStyle/>
          <a:p>
            <a:fld id="{85E191A1-040A-4EC4-955E-9BB2CE7D6E05}" type="slidenum">
              <a:rPr lang="en-US" smtClean="0"/>
              <a:t>‹#›</a:t>
            </a:fld>
            <a:endParaRPr lang="en-US"/>
          </a:p>
        </p:txBody>
      </p:sp>
    </p:spTree>
    <p:extLst>
      <p:ext uri="{BB962C8B-B14F-4D97-AF65-F5344CB8AC3E}">
        <p14:creationId xmlns:p14="http://schemas.microsoft.com/office/powerpoint/2010/main" val="3431880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BD6B7-BA8C-298F-F927-8BD34F640E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FF0E39-EBC5-AD65-074B-7A932AFA57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D1D7983-808D-61CB-48AB-EEF62BDB9C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51D62B-7930-489D-1CCB-79C67BF47B06}"/>
              </a:ext>
            </a:extLst>
          </p:cNvPr>
          <p:cNvSpPr>
            <a:spLocks noGrp="1"/>
          </p:cNvSpPr>
          <p:nvPr>
            <p:ph type="dt" sz="half" idx="10"/>
          </p:nvPr>
        </p:nvSpPr>
        <p:spPr/>
        <p:txBody>
          <a:bodyPr/>
          <a:lstStyle/>
          <a:p>
            <a:fld id="{805F85A0-EDFA-4A46-8AEB-1D842B33DCC0}" type="datetimeFigureOut">
              <a:rPr lang="en-US" smtClean="0"/>
              <a:t>2/2/2026</a:t>
            </a:fld>
            <a:endParaRPr lang="en-US"/>
          </a:p>
        </p:txBody>
      </p:sp>
      <p:sp>
        <p:nvSpPr>
          <p:cNvPr id="6" name="Footer Placeholder 5">
            <a:extLst>
              <a:ext uri="{FF2B5EF4-FFF2-40B4-BE49-F238E27FC236}">
                <a16:creationId xmlns:a16="http://schemas.microsoft.com/office/drawing/2014/main" id="{51EEE1EF-3D90-3E73-6FAB-5C3086489C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110453-F104-5049-EF82-01CD52BDD8A0}"/>
              </a:ext>
            </a:extLst>
          </p:cNvPr>
          <p:cNvSpPr>
            <a:spLocks noGrp="1"/>
          </p:cNvSpPr>
          <p:nvPr>
            <p:ph type="sldNum" sz="quarter" idx="12"/>
          </p:nvPr>
        </p:nvSpPr>
        <p:spPr/>
        <p:txBody>
          <a:bodyPr/>
          <a:lstStyle/>
          <a:p>
            <a:fld id="{85E191A1-040A-4EC4-955E-9BB2CE7D6E05}" type="slidenum">
              <a:rPr lang="en-US" smtClean="0"/>
              <a:t>‹#›</a:t>
            </a:fld>
            <a:endParaRPr lang="en-US"/>
          </a:p>
        </p:txBody>
      </p:sp>
    </p:spTree>
    <p:extLst>
      <p:ext uri="{BB962C8B-B14F-4D97-AF65-F5344CB8AC3E}">
        <p14:creationId xmlns:p14="http://schemas.microsoft.com/office/powerpoint/2010/main" val="4044773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25E6E01-B73A-D687-60AD-F7F984DC93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D703D2-B7D5-3964-67A1-93374A6462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AFAA59-9447-42AB-2E01-EC5D76AC91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05F85A0-EDFA-4A46-8AEB-1D842B33DCC0}" type="datetimeFigureOut">
              <a:rPr lang="en-US" smtClean="0"/>
              <a:t>2/2/2026</a:t>
            </a:fld>
            <a:endParaRPr lang="en-US"/>
          </a:p>
        </p:txBody>
      </p:sp>
      <p:sp>
        <p:nvSpPr>
          <p:cNvPr id="5" name="Footer Placeholder 4">
            <a:extLst>
              <a:ext uri="{FF2B5EF4-FFF2-40B4-BE49-F238E27FC236}">
                <a16:creationId xmlns:a16="http://schemas.microsoft.com/office/drawing/2014/main" id="{428E5B7D-A2E0-F268-24F1-1EBF173F95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A94F496-6674-1B7E-FDDD-52D3FB22EB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5E191A1-040A-4EC4-955E-9BB2CE7D6E05}" type="slidenum">
              <a:rPr lang="en-US" smtClean="0"/>
              <a:t>‹#›</a:t>
            </a:fld>
            <a:endParaRPr lang="en-US"/>
          </a:p>
        </p:txBody>
      </p:sp>
    </p:spTree>
    <p:extLst>
      <p:ext uri="{BB962C8B-B14F-4D97-AF65-F5344CB8AC3E}">
        <p14:creationId xmlns:p14="http://schemas.microsoft.com/office/powerpoint/2010/main" val="11109561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sbackus@aces.org" TargetMode="External"/><Relationship Id="rId2" Type="http://schemas.openxmlformats.org/officeDocument/2006/relationships/hyperlink" Target="mailto:Malers@aces.org" TargetMode="External"/><Relationship Id="rId1" Type="http://schemas.openxmlformats.org/officeDocument/2006/relationships/slideLayout" Target="../slideLayouts/slideLayout2.xml"/><Relationship Id="rId4" Type="http://schemas.openxmlformats.org/officeDocument/2006/relationships/hyperlink" Target="https://www.aces.org/schools-programs/aces-open-choic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3D09407-53BC-485E-B4CE-BC5E4FC4B2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21DB988-49FC-4608-B0A2-E2F3A40190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D17F83-872C-3F17-691C-661E416C423D}"/>
              </a:ext>
            </a:extLst>
          </p:cNvPr>
          <p:cNvSpPr>
            <a:spLocks noGrp="1"/>
          </p:cNvSpPr>
          <p:nvPr>
            <p:ph type="ctrTitle"/>
          </p:nvPr>
        </p:nvSpPr>
        <p:spPr>
          <a:xfrm>
            <a:off x="755903" y="3679324"/>
            <a:ext cx="10640754" cy="1004343"/>
          </a:xfrm>
        </p:spPr>
        <p:txBody>
          <a:bodyPr anchor="b">
            <a:noAutofit/>
          </a:bodyPr>
          <a:lstStyle/>
          <a:p>
            <a:r>
              <a:rPr lang="en-US" sz="6600" dirty="0">
                <a:solidFill>
                  <a:schemeClr val="tx2"/>
                </a:solidFill>
              </a:rPr>
              <a:t>2026-2027</a:t>
            </a:r>
          </a:p>
        </p:txBody>
      </p:sp>
      <p:sp>
        <p:nvSpPr>
          <p:cNvPr id="3" name="Subtitle 2">
            <a:extLst>
              <a:ext uri="{FF2B5EF4-FFF2-40B4-BE49-F238E27FC236}">
                <a16:creationId xmlns:a16="http://schemas.microsoft.com/office/drawing/2014/main" id="{6CC0FCBB-56E5-223A-4474-40389216BA0D}"/>
              </a:ext>
            </a:extLst>
          </p:cNvPr>
          <p:cNvSpPr>
            <a:spLocks noGrp="1"/>
          </p:cNvSpPr>
          <p:nvPr>
            <p:ph type="subTitle" idx="1"/>
          </p:nvPr>
        </p:nvSpPr>
        <p:spPr>
          <a:xfrm>
            <a:off x="1494401" y="4848308"/>
            <a:ext cx="9163757" cy="336008"/>
          </a:xfrm>
        </p:spPr>
        <p:txBody>
          <a:bodyPr anchor="ctr">
            <a:normAutofit fontScale="92500" lnSpcReduction="10000"/>
          </a:bodyPr>
          <a:lstStyle/>
          <a:p>
            <a:endParaRPr lang="en-US" sz="2000" dirty="0">
              <a:solidFill>
                <a:schemeClr val="tx2"/>
              </a:solidFill>
            </a:endParaRPr>
          </a:p>
        </p:txBody>
      </p:sp>
      <p:grpSp>
        <p:nvGrpSpPr>
          <p:cNvPr id="13" name="Group 12">
            <a:extLst>
              <a:ext uri="{FF2B5EF4-FFF2-40B4-BE49-F238E27FC236}">
                <a16:creationId xmlns:a16="http://schemas.microsoft.com/office/drawing/2014/main" id="{E9B930FD-8671-4C4C-ADCF-73AC1D0CD41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9676747" y="0"/>
            <a:ext cx="2514948" cy="2174333"/>
            <a:chOff x="-305" y="-4155"/>
            <a:chExt cx="2514948" cy="2174333"/>
          </a:xfrm>
        </p:grpSpPr>
        <p:sp>
          <p:nvSpPr>
            <p:cNvPr id="14" name="Freeform: Shape 13">
              <a:extLst>
                <a:ext uri="{FF2B5EF4-FFF2-40B4-BE49-F238E27FC236}">
                  <a16:creationId xmlns:a16="http://schemas.microsoft.com/office/drawing/2014/main" id="{C35B12C1-569C-4E37-AA33-7EF215F201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F23E2660-7810-46F6-8752-187127C830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C991DC45-0378-45B3-B325-FB8F98545E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17" name="Freeform: Shape 16">
              <a:extLst>
                <a:ext uri="{FF2B5EF4-FFF2-40B4-BE49-F238E27FC236}">
                  <a16:creationId xmlns:a16="http://schemas.microsoft.com/office/drawing/2014/main" id="{E228F5BA-5150-4554-B7EA-93F371F3B1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extLst>
              <a:ext uri="{FF2B5EF4-FFF2-40B4-BE49-F238E27FC236}">
                <a16:creationId xmlns:a16="http://schemas.microsoft.com/office/drawing/2014/main" id="{E71169F3-1B0E-21B0-F4EF-BCF502D20151}"/>
              </a:ext>
            </a:extLst>
          </p:cNvPr>
          <p:cNvPicPr>
            <a:picLocks noChangeAspect="1"/>
          </p:cNvPicPr>
          <p:nvPr/>
        </p:nvPicPr>
        <p:blipFill>
          <a:blip r:embed="rId2">
            <a:extLst>
              <a:ext uri="{28A0092B-C50C-407E-A947-70E740481C1C}">
                <a14:useLocalDpi xmlns:a14="http://schemas.microsoft.com/office/drawing/2010/main" val="0"/>
              </a:ext>
            </a:extLst>
          </a:blip>
          <a:srcRect l="6437" r="7765" b="-2"/>
          <a:stretch>
            <a:fillRect/>
          </a:stretch>
        </p:blipFill>
        <p:spPr>
          <a:xfrm>
            <a:off x="1800225" y="274389"/>
            <a:ext cx="7898103" cy="3404936"/>
          </a:xfrm>
          <a:prstGeom prst="rect">
            <a:avLst/>
          </a:prstGeom>
        </p:spPr>
      </p:pic>
      <p:grpSp>
        <p:nvGrpSpPr>
          <p:cNvPr id="19" name="Group 18">
            <a:extLst>
              <a:ext uri="{FF2B5EF4-FFF2-40B4-BE49-F238E27FC236}">
                <a16:creationId xmlns:a16="http://schemas.microsoft.com/office/drawing/2014/main" id="{383C2651-AE0C-4AE4-8725-E2F9414FE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305" y="4322879"/>
            <a:ext cx="3378428" cy="2535121"/>
            <a:chOff x="-305" y="-1"/>
            <a:chExt cx="3832880" cy="2876136"/>
          </a:xfrm>
        </p:grpSpPr>
        <p:sp>
          <p:nvSpPr>
            <p:cNvPr id="20" name="Freeform: Shape 19">
              <a:extLst>
                <a:ext uri="{FF2B5EF4-FFF2-40B4-BE49-F238E27FC236}">
                  <a16:creationId xmlns:a16="http://schemas.microsoft.com/office/drawing/2014/main" id="{CCE13265-B5D2-47B4-A199-E05F390D5B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693EBD03-D832-462C-9304-7273698ED4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Shape 21">
              <a:extLst>
                <a:ext uri="{FF2B5EF4-FFF2-40B4-BE49-F238E27FC236}">
                  <a16:creationId xmlns:a16="http://schemas.microsoft.com/office/drawing/2014/main" id="{0D53D3E2-805E-40D2-964F-352BF6D476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reeform: Shape 22">
              <a:extLst>
                <a:ext uri="{FF2B5EF4-FFF2-40B4-BE49-F238E27FC236}">
                  <a16:creationId xmlns:a16="http://schemas.microsoft.com/office/drawing/2014/main" id="{B7A9A916-A926-43E6-800F-432ABC3F24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745586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F5721-B002-CB70-E7DA-537CEDFA9E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C723BC-D7D6-ECAC-93DB-34489F31ECCB}"/>
              </a:ext>
            </a:extLst>
          </p:cNvPr>
          <p:cNvSpPr>
            <a:spLocks noGrp="1"/>
          </p:cNvSpPr>
          <p:nvPr>
            <p:ph type="title"/>
          </p:nvPr>
        </p:nvSpPr>
        <p:spPr/>
        <p:txBody>
          <a:bodyPr/>
          <a:lstStyle/>
          <a:p>
            <a:r>
              <a:rPr lang="en-US" dirty="0"/>
              <a:t>2026-2027  Open Choice seats into </a:t>
            </a:r>
            <a:br>
              <a:rPr lang="en-US" dirty="0"/>
            </a:br>
            <a:r>
              <a:rPr lang="en-US" dirty="0"/>
              <a:t>New Haven </a:t>
            </a:r>
          </a:p>
        </p:txBody>
      </p:sp>
      <p:graphicFrame>
        <p:nvGraphicFramePr>
          <p:cNvPr id="4" name="Content Placeholder 3">
            <a:extLst>
              <a:ext uri="{FF2B5EF4-FFF2-40B4-BE49-F238E27FC236}">
                <a16:creationId xmlns:a16="http://schemas.microsoft.com/office/drawing/2014/main" id="{6689351E-4549-E806-D227-12CC00E190F3}"/>
              </a:ext>
            </a:extLst>
          </p:cNvPr>
          <p:cNvGraphicFramePr>
            <a:graphicFrameLocks noGrp="1"/>
          </p:cNvGraphicFramePr>
          <p:nvPr>
            <p:ph idx="1"/>
            <p:extLst>
              <p:ext uri="{D42A27DB-BD31-4B8C-83A1-F6EECF244321}">
                <p14:modId xmlns:p14="http://schemas.microsoft.com/office/powerpoint/2010/main" val="2000791043"/>
              </p:ext>
            </p:extLst>
          </p:nvPr>
        </p:nvGraphicFramePr>
        <p:xfrm>
          <a:off x="838199" y="1566251"/>
          <a:ext cx="10089332" cy="4380120"/>
        </p:xfrm>
        <a:graphic>
          <a:graphicData uri="http://schemas.openxmlformats.org/drawingml/2006/table">
            <a:tbl>
              <a:tblPr firstRow="1" bandRow="1">
                <a:tableStyleId>{5C22544A-7EE6-4342-B048-85BDC9FD1C3A}</a:tableStyleId>
              </a:tblPr>
              <a:tblGrid>
                <a:gridCol w="2522333">
                  <a:extLst>
                    <a:ext uri="{9D8B030D-6E8A-4147-A177-3AD203B41FA5}">
                      <a16:colId xmlns:a16="http://schemas.microsoft.com/office/drawing/2014/main" val="1699636912"/>
                    </a:ext>
                  </a:extLst>
                </a:gridCol>
                <a:gridCol w="2522333">
                  <a:extLst>
                    <a:ext uri="{9D8B030D-6E8A-4147-A177-3AD203B41FA5}">
                      <a16:colId xmlns:a16="http://schemas.microsoft.com/office/drawing/2014/main" val="3142134142"/>
                    </a:ext>
                  </a:extLst>
                </a:gridCol>
                <a:gridCol w="2522333">
                  <a:extLst>
                    <a:ext uri="{9D8B030D-6E8A-4147-A177-3AD203B41FA5}">
                      <a16:colId xmlns:a16="http://schemas.microsoft.com/office/drawing/2014/main" val="1488211949"/>
                    </a:ext>
                  </a:extLst>
                </a:gridCol>
                <a:gridCol w="2522333">
                  <a:extLst>
                    <a:ext uri="{9D8B030D-6E8A-4147-A177-3AD203B41FA5}">
                      <a16:colId xmlns:a16="http://schemas.microsoft.com/office/drawing/2014/main" val="701698117"/>
                    </a:ext>
                  </a:extLst>
                </a:gridCol>
              </a:tblGrid>
              <a:tr h="270802">
                <a:tc>
                  <a:txBody>
                    <a:bodyPr/>
                    <a:lstStyle/>
                    <a:p>
                      <a:pPr algn="ctr" fontAlgn="b"/>
                      <a:r>
                        <a:rPr lang="en-US" sz="1100" b="1" i="0" u="none" strike="noStrike" dirty="0">
                          <a:solidFill>
                            <a:schemeClr val="bg1"/>
                          </a:solidFill>
                          <a:effectLst/>
                          <a:latin typeface="Abadi Extra Light" panose="020B0204020104020204" pitchFamily="34" charset="0"/>
                        </a:rPr>
                        <a:t>District / School</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25-26 </a:t>
                      </a:r>
                    </a:p>
                    <a:p>
                      <a:pPr algn="ctr" fontAlgn="b"/>
                      <a:r>
                        <a:rPr lang="en-US" sz="1100" b="1" i="0" u="none" strike="noStrike" dirty="0">
                          <a:solidFill>
                            <a:schemeClr val="bg1"/>
                          </a:solidFill>
                          <a:effectLst/>
                          <a:latin typeface="Abadi Extra Light" panose="020B0204020104020204" pitchFamily="34" charset="0"/>
                        </a:rPr>
                        <a:t> New Seats Grade Levels</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25-26</a:t>
                      </a:r>
                    </a:p>
                    <a:p>
                      <a:pPr algn="ctr" fontAlgn="b"/>
                      <a:r>
                        <a:rPr lang="en-US" sz="1100" b="1" i="0" u="none" strike="noStrike" dirty="0">
                          <a:solidFill>
                            <a:schemeClr val="bg1"/>
                          </a:solidFill>
                          <a:effectLst/>
                          <a:latin typeface="Abadi Extra Light" panose="020B0204020104020204" pitchFamily="34" charset="0"/>
                        </a:rPr>
                        <a:t> # New Seats</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Total New Seat by District</a:t>
                      </a:r>
                    </a:p>
                  </a:txBody>
                  <a:tcPr marL="7880" marR="7880" marT="7880" marB="0" anchor="b"/>
                </a:tc>
                <a:extLst>
                  <a:ext uri="{0D108BD9-81ED-4DB2-BD59-A6C34878D82A}">
                    <a16:rowId xmlns:a16="http://schemas.microsoft.com/office/drawing/2014/main" val="1744050213"/>
                  </a:ext>
                </a:extLst>
              </a:tr>
              <a:tr h="153696">
                <a:tc>
                  <a:txBody>
                    <a:bodyPr/>
                    <a:lstStyle/>
                    <a:p>
                      <a:pPr algn="l" fontAlgn="b"/>
                      <a:r>
                        <a:rPr lang="en-US" sz="1100" b="1" i="0" u="none" strike="noStrike" dirty="0">
                          <a:solidFill>
                            <a:srgbClr val="000000"/>
                          </a:solidFill>
                          <a:effectLst/>
                          <a:latin typeface="Abadi Extra Light" panose="020B0204020104020204" pitchFamily="34" charset="0"/>
                        </a:rPr>
                        <a:t>New Haven</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945773011"/>
                  </a:ext>
                </a:extLst>
              </a:tr>
              <a:tr h="153696">
                <a:tc>
                  <a:txBody>
                    <a:bodyPr/>
                    <a:lstStyle/>
                    <a:p>
                      <a:pPr algn="l" fontAlgn="b"/>
                      <a:r>
                        <a:rPr lang="en-US" sz="1100" b="0" i="0" u="none" strike="noStrike" dirty="0">
                          <a:solidFill>
                            <a:srgbClr val="000000"/>
                          </a:solidFill>
                          <a:effectLst/>
                          <a:latin typeface="Abadi Extra Light" panose="020B0204020104020204" pitchFamily="34" charset="0"/>
                        </a:rPr>
                        <a:t>James Hillhouse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9</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956147755"/>
                  </a:ext>
                </a:extLst>
              </a:tr>
              <a:tr h="138510">
                <a:tc>
                  <a:txBody>
                    <a:bodyPr/>
                    <a:lstStyle/>
                    <a:p>
                      <a:pPr algn="l"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484480724"/>
                  </a:ext>
                </a:extLst>
              </a:tr>
              <a:tr h="153696">
                <a:tc>
                  <a:txBody>
                    <a:bodyPr/>
                    <a:lstStyle/>
                    <a:p>
                      <a:pPr algn="l" fontAlgn="b"/>
                      <a:r>
                        <a:rPr lang="en-US" sz="1100" b="0" i="0" u="none" strike="noStrike" dirty="0">
                          <a:solidFill>
                            <a:srgbClr val="000000"/>
                          </a:solidFill>
                          <a:effectLst/>
                          <a:latin typeface="Abadi Extra Light" panose="020B0204020104020204" pitchFamily="34" charset="0"/>
                        </a:rPr>
                        <a:t>Barack Obama Magnet</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PK-3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253569575"/>
                  </a:ext>
                </a:extLst>
              </a:tr>
              <a:tr h="153696">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PK-4</a:t>
                      </a:r>
                    </a:p>
                  </a:txBody>
                  <a:tcPr marL="7880" marR="7880" marT="7880" marB="0" anchor="b"/>
                </a:tc>
                <a:tc>
                  <a:txBody>
                    <a:bodyPr/>
                    <a:lstStyle/>
                    <a:p>
                      <a:pPr algn="ctr" fontAlgn="ctr"/>
                      <a:r>
                        <a:rPr lang="en-US" sz="1100" b="0" i="0" u="none" strike="noStrike" dirty="0">
                          <a:solidFill>
                            <a:srgbClr val="000000"/>
                          </a:solidFill>
                          <a:effectLst/>
                          <a:latin typeface="Abadi Extra Light" panose="020B0204020104020204" pitchFamily="34" charset="0"/>
                        </a:rPr>
                        <a:t>2</a:t>
                      </a:r>
                    </a:p>
                  </a:txBody>
                  <a:tcPr marL="7880" marR="7880" marT="7880" marB="0" anchor="ctr"/>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695860388"/>
                  </a:ext>
                </a:extLst>
              </a:tr>
              <a:tr h="138510">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529249118"/>
                  </a:ext>
                </a:extLst>
              </a:tr>
              <a:tr h="153696">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065446895"/>
                  </a:ext>
                </a:extLst>
              </a:tr>
              <a:tr h="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badi Extra Light" panose="020B0204020104020204" pitchFamily="34" charset="0"/>
                        </a:rPr>
                        <a:t>Bishop Woods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4</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750411827"/>
                  </a:ext>
                </a:extLst>
              </a:tr>
              <a:tr h="153696">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103818718"/>
                  </a:ext>
                </a:extLst>
              </a:tr>
              <a:tr h="138510">
                <a:tc>
                  <a:txBody>
                    <a:bodyPr/>
                    <a:lstStyle/>
                    <a:p>
                      <a:pPr algn="l" fontAlgn="b"/>
                      <a:r>
                        <a:rPr lang="en-US" sz="1100" b="0" i="0" u="none" strike="noStrike" dirty="0">
                          <a:solidFill>
                            <a:srgbClr val="000000"/>
                          </a:solidFill>
                          <a:effectLst/>
                          <a:latin typeface="Abadi Extra Light" panose="020B0204020104020204" pitchFamily="34" charset="0"/>
                        </a:rPr>
                        <a:t>Celentano</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820149892"/>
                  </a:ext>
                </a:extLst>
              </a:tr>
              <a:tr h="153696">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496202090"/>
                  </a:ext>
                </a:extLst>
              </a:tr>
              <a:tr h="138510">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288426110"/>
                  </a:ext>
                </a:extLst>
              </a:tr>
              <a:tr h="153696">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402527426"/>
                  </a:ext>
                </a:extLst>
              </a:tr>
              <a:tr h="153696">
                <a:tc>
                  <a:txBody>
                    <a:bodyPr/>
                    <a:lstStyle/>
                    <a:p>
                      <a:pPr algn="l" fontAlgn="b"/>
                      <a:r>
                        <a:rPr lang="en-US" sz="1100" b="0" i="0" u="none" strike="noStrike" dirty="0">
                          <a:solidFill>
                            <a:srgbClr val="000000"/>
                          </a:solidFill>
                          <a:effectLst/>
                          <a:latin typeface="Abadi Extra Light" panose="020B0204020104020204" pitchFamily="34" charset="0"/>
                        </a:rPr>
                        <a:t>John S. Martinez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279198724"/>
                  </a:ext>
                </a:extLst>
              </a:tr>
              <a:tr h="138510">
                <a:tc>
                  <a:txBody>
                    <a:bodyPr/>
                    <a:lstStyle/>
                    <a:p>
                      <a:pPr algn="l" fontAlgn="b"/>
                      <a:r>
                        <a:rPr lang="en-US" sz="1100" b="0" i="0" u="none" strike="noStrike" dirty="0">
                          <a:solidFill>
                            <a:srgbClr val="000000"/>
                          </a:solidFill>
                          <a:effectLst/>
                          <a:latin typeface="Abadi Extra Light" panose="020B0204020104020204" pitchFamily="34" charset="0"/>
                        </a:rPr>
                        <a:t> </a:t>
                      </a:r>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518311475"/>
                  </a:ext>
                </a:extLst>
              </a:tr>
              <a:tr h="153696">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575414195"/>
                  </a:ext>
                </a:extLst>
              </a:tr>
              <a:tr h="153696">
                <a:tc>
                  <a:txBody>
                    <a:bodyPr/>
                    <a:lstStyle/>
                    <a:p>
                      <a:pPr algn="l" fontAlgn="b"/>
                      <a:r>
                        <a:rPr lang="en-US" sz="1100" b="0" i="0" u="none" strike="noStrike" dirty="0">
                          <a:solidFill>
                            <a:srgbClr val="000000"/>
                          </a:solidFill>
                          <a:effectLst/>
                          <a:latin typeface="Abadi Extra Light" panose="020B0204020104020204" pitchFamily="34" charset="0"/>
                        </a:rPr>
                        <a:t>East Rock Community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3</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822087637"/>
                  </a:ext>
                </a:extLst>
              </a:tr>
              <a:tr h="138510">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249241771"/>
                  </a:ext>
                </a:extLst>
              </a:tr>
              <a:tr h="153696">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524482773"/>
                  </a:ext>
                </a:extLst>
              </a:tr>
              <a:tr h="138510">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839622220"/>
                  </a:ext>
                </a:extLst>
              </a:tr>
              <a:tr h="153696">
                <a:tc>
                  <a:txBody>
                    <a:bodyPr/>
                    <a:lstStyle/>
                    <a:p>
                      <a:pPr algn="l" fontAlgn="b"/>
                      <a:r>
                        <a:rPr lang="en-US" sz="1100" b="0" i="0" u="none" strike="noStrike" dirty="0">
                          <a:solidFill>
                            <a:srgbClr val="000000"/>
                          </a:solidFill>
                          <a:effectLst/>
                          <a:latin typeface="Abadi Extra Light" panose="020B0204020104020204" pitchFamily="34" charset="0"/>
                        </a:rPr>
                        <a:t>Family Academy</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4</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428825632"/>
                  </a:ext>
                </a:extLst>
              </a:tr>
              <a:tr h="138510">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265941982"/>
                  </a:ext>
                </a:extLst>
              </a:tr>
              <a:tr h="153696">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703921781"/>
                  </a:ext>
                </a:extLst>
              </a:tr>
            </a:tbl>
          </a:graphicData>
        </a:graphic>
      </p:graphicFrame>
    </p:spTree>
    <p:extLst>
      <p:ext uri="{BB962C8B-B14F-4D97-AF65-F5344CB8AC3E}">
        <p14:creationId xmlns:p14="http://schemas.microsoft.com/office/powerpoint/2010/main" val="1903918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1170B-A11B-21DA-2686-F8F0AE2FC5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3AE3C7-0613-F85E-8758-54737DD9DBB5}"/>
              </a:ext>
            </a:extLst>
          </p:cNvPr>
          <p:cNvSpPr>
            <a:spLocks noGrp="1"/>
          </p:cNvSpPr>
          <p:nvPr>
            <p:ph type="title"/>
          </p:nvPr>
        </p:nvSpPr>
        <p:spPr/>
        <p:txBody>
          <a:bodyPr/>
          <a:lstStyle/>
          <a:p>
            <a:r>
              <a:rPr lang="en-US" dirty="0"/>
              <a:t>2026-2027  Open Choice seats into </a:t>
            </a:r>
            <a:br>
              <a:rPr lang="en-US" dirty="0"/>
            </a:br>
            <a:r>
              <a:rPr lang="en-US" dirty="0"/>
              <a:t>New Haven </a:t>
            </a:r>
          </a:p>
        </p:txBody>
      </p:sp>
      <p:graphicFrame>
        <p:nvGraphicFramePr>
          <p:cNvPr id="4" name="Content Placeholder 3">
            <a:extLst>
              <a:ext uri="{FF2B5EF4-FFF2-40B4-BE49-F238E27FC236}">
                <a16:creationId xmlns:a16="http://schemas.microsoft.com/office/drawing/2014/main" id="{D8FACDA9-C3C1-AB71-D7A7-8798EAC61A07}"/>
              </a:ext>
            </a:extLst>
          </p:cNvPr>
          <p:cNvGraphicFramePr>
            <a:graphicFrameLocks noGrp="1"/>
          </p:cNvGraphicFramePr>
          <p:nvPr>
            <p:ph idx="1"/>
            <p:extLst>
              <p:ext uri="{D42A27DB-BD31-4B8C-83A1-F6EECF244321}">
                <p14:modId xmlns:p14="http://schemas.microsoft.com/office/powerpoint/2010/main" val="1166352151"/>
              </p:ext>
            </p:extLst>
          </p:nvPr>
        </p:nvGraphicFramePr>
        <p:xfrm>
          <a:off x="838199" y="1566251"/>
          <a:ext cx="10089332" cy="4380120"/>
        </p:xfrm>
        <a:graphic>
          <a:graphicData uri="http://schemas.openxmlformats.org/drawingml/2006/table">
            <a:tbl>
              <a:tblPr firstRow="1" bandRow="1">
                <a:tableStyleId>{5C22544A-7EE6-4342-B048-85BDC9FD1C3A}</a:tableStyleId>
              </a:tblPr>
              <a:tblGrid>
                <a:gridCol w="2522333">
                  <a:extLst>
                    <a:ext uri="{9D8B030D-6E8A-4147-A177-3AD203B41FA5}">
                      <a16:colId xmlns:a16="http://schemas.microsoft.com/office/drawing/2014/main" val="1699636912"/>
                    </a:ext>
                  </a:extLst>
                </a:gridCol>
                <a:gridCol w="2522333">
                  <a:extLst>
                    <a:ext uri="{9D8B030D-6E8A-4147-A177-3AD203B41FA5}">
                      <a16:colId xmlns:a16="http://schemas.microsoft.com/office/drawing/2014/main" val="3142134142"/>
                    </a:ext>
                  </a:extLst>
                </a:gridCol>
                <a:gridCol w="2522333">
                  <a:extLst>
                    <a:ext uri="{9D8B030D-6E8A-4147-A177-3AD203B41FA5}">
                      <a16:colId xmlns:a16="http://schemas.microsoft.com/office/drawing/2014/main" val="1488211949"/>
                    </a:ext>
                  </a:extLst>
                </a:gridCol>
                <a:gridCol w="2522333">
                  <a:extLst>
                    <a:ext uri="{9D8B030D-6E8A-4147-A177-3AD203B41FA5}">
                      <a16:colId xmlns:a16="http://schemas.microsoft.com/office/drawing/2014/main" val="701698117"/>
                    </a:ext>
                  </a:extLst>
                </a:gridCol>
              </a:tblGrid>
              <a:tr h="241806">
                <a:tc>
                  <a:txBody>
                    <a:bodyPr/>
                    <a:lstStyle/>
                    <a:p>
                      <a:pPr algn="ctr" fontAlgn="b"/>
                      <a:r>
                        <a:rPr lang="en-US" sz="1100" b="1" i="0" u="none" strike="noStrike" dirty="0">
                          <a:solidFill>
                            <a:schemeClr val="bg1"/>
                          </a:solidFill>
                          <a:effectLst/>
                          <a:latin typeface="Abadi Extra Light" panose="020B0204020104020204" pitchFamily="34" charset="0"/>
                        </a:rPr>
                        <a:t>District / School</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25-26 </a:t>
                      </a:r>
                    </a:p>
                    <a:p>
                      <a:pPr algn="ctr" fontAlgn="b"/>
                      <a:r>
                        <a:rPr lang="en-US" sz="1100" b="1" i="0" u="none" strike="noStrike" dirty="0">
                          <a:solidFill>
                            <a:schemeClr val="bg1"/>
                          </a:solidFill>
                          <a:effectLst/>
                          <a:latin typeface="Abadi Extra Light" panose="020B0204020104020204" pitchFamily="34" charset="0"/>
                        </a:rPr>
                        <a:t> New Seats Grade Levels</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25-26</a:t>
                      </a:r>
                    </a:p>
                    <a:p>
                      <a:pPr algn="ctr" fontAlgn="b"/>
                      <a:r>
                        <a:rPr lang="en-US" sz="1100" b="1" i="0" u="none" strike="noStrike" dirty="0">
                          <a:solidFill>
                            <a:schemeClr val="bg1"/>
                          </a:solidFill>
                          <a:effectLst/>
                          <a:latin typeface="Abadi Extra Light" panose="020B0204020104020204" pitchFamily="34" charset="0"/>
                        </a:rPr>
                        <a:t> # New Seats</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Total New Seat by District</a:t>
                      </a:r>
                    </a:p>
                  </a:txBody>
                  <a:tcPr marL="7880" marR="7880" marT="7880" marB="0" anchor="b"/>
                </a:tc>
                <a:extLst>
                  <a:ext uri="{0D108BD9-81ED-4DB2-BD59-A6C34878D82A}">
                    <a16:rowId xmlns:a16="http://schemas.microsoft.com/office/drawing/2014/main" val="1744050213"/>
                  </a:ext>
                </a:extLst>
              </a:tr>
              <a:tr h="123679">
                <a:tc>
                  <a:txBody>
                    <a:bodyPr/>
                    <a:lstStyle/>
                    <a:p>
                      <a:pPr algn="l" fontAlgn="b"/>
                      <a:r>
                        <a:rPr lang="en-US" sz="1100" b="1" i="0" u="none" strike="noStrike" dirty="0">
                          <a:solidFill>
                            <a:srgbClr val="000000"/>
                          </a:solidFill>
                          <a:effectLst/>
                          <a:latin typeface="Abadi Extra Light" panose="020B0204020104020204" pitchFamily="34" charset="0"/>
                        </a:rPr>
                        <a:t>New Haven</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945773011"/>
                  </a:ext>
                </a:extLst>
              </a:tr>
              <a:tr h="123679">
                <a:tc>
                  <a:txBody>
                    <a:bodyPr/>
                    <a:lstStyle/>
                    <a:p>
                      <a:pPr algn="l" fontAlgn="b"/>
                      <a:r>
                        <a:rPr lang="en-US" sz="1100" b="0" i="0" u="none" strike="noStrike" dirty="0">
                          <a:solidFill>
                            <a:srgbClr val="000000"/>
                          </a:solidFill>
                          <a:effectLst/>
                          <a:latin typeface="Abadi Extra Light" panose="020B0204020104020204" pitchFamily="34" charset="0"/>
                        </a:rPr>
                        <a:t>Conte/West Hills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5</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956147755"/>
                  </a:ext>
                </a:extLst>
              </a:tr>
              <a:tr h="123679">
                <a:tc>
                  <a:txBody>
                    <a:bodyPr/>
                    <a:lstStyle/>
                    <a:p>
                      <a:pPr algn="l"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5</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484480724"/>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253569575"/>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3</a:t>
                      </a:r>
                    </a:p>
                  </a:txBody>
                  <a:tcPr marL="7880" marR="7880" marT="7880" marB="0" anchor="b"/>
                </a:tc>
                <a:tc>
                  <a:txBody>
                    <a:bodyPr/>
                    <a:lstStyle/>
                    <a:p>
                      <a:pPr algn="ctr" fontAlgn="ctr"/>
                      <a:r>
                        <a:rPr lang="en-US" sz="1100" b="0" i="0" u="none" strike="noStrike" dirty="0">
                          <a:solidFill>
                            <a:srgbClr val="000000"/>
                          </a:solidFill>
                          <a:effectLst/>
                          <a:latin typeface="Abadi Extra Light" panose="020B0204020104020204" pitchFamily="34" charset="0"/>
                        </a:rPr>
                        <a:t>2</a:t>
                      </a:r>
                    </a:p>
                  </a:txBody>
                  <a:tcPr marL="7880" marR="7880" marT="7880" marB="0" anchor="ctr"/>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695860388"/>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4</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529249118"/>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065446895"/>
                  </a:ext>
                </a:extLst>
              </a:tr>
              <a:tr h="12367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badi Extra Light" panose="020B0204020104020204" pitchFamily="34" charset="0"/>
                        </a:rPr>
                        <a:t>Lincoln Bassett</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4</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750411827"/>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103818718"/>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820149892"/>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3</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496202090"/>
                  </a:ext>
                </a:extLst>
              </a:tr>
              <a:tr h="123679">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56</a:t>
                      </a:r>
                    </a:p>
                  </a:txBody>
                  <a:tcPr marL="7880" marR="7880" marT="7880" marB="0" anchor="b"/>
                </a:tc>
                <a:extLst>
                  <a:ext uri="{0D108BD9-81ED-4DB2-BD59-A6C34878D82A}">
                    <a16:rowId xmlns:a16="http://schemas.microsoft.com/office/drawing/2014/main" val="1288426110"/>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402527426"/>
                  </a:ext>
                </a:extLst>
              </a:tr>
              <a:tr h="123679">
                <a:tc>
                  <a:txBody>
                    <a:bodyPr/>
                    <a:lstStyle/>
                    <a:p>
                      <a:pPr algn="l"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279198724"/>
                  </a:ext>
                </a:extLst>
              </a:tr>
              <a:tr h="123679">
                <a:tc>
                  <a:txBody>
                    <a:bodyPr/>
                    <a:lstStyle/>
                    <a:p>
                      <a:pPr algn="l" fontAlgn="b"/>
                      <a:r>
                        <a:rPr lang="en-US" sz="1100" b="0" i="0" u="none" strike="noStrike" dirty="0">
                          <a:solidFill>
                            <a:srgbClr val="000000"/>
                          </a:solidFill>
                          <a:effectLst/>
                          <a:latin typeface="Abadi Extra Light" panose="020B0204020104020204" pitchFamily="34" charset="0"/>
                        </a:rPr>
                        <a:t> </a:t>
                      </a:r>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518311475"/>
                  </a:ext>
                </a:extLst>
              </a:tr>
              <a:tr h="123679">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575414195"/>
                  </a:ext>
                </a:extLst>
              </a:tr>
              <a:tr h="123679">
                <a:tc>
                  <a:txBody>
                    <a:bodyPr/>
                    <a:lstStyle/>
                    <a:p>
                      <a:pPr algn="l"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822087637"/>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249241771"/>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524482773"/>
                  </a:ext>
                </a:extLst>
              </a:tr>
              <a:tr h="123679">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839622220"/>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428825632"/>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265941982"/>
                  </a:ext>
                </a:extLst>
              </a:tr>
              <a:tr h="12367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703921781"/>
                  </a:ext>
                </a:extLst>
              </a:tr>
            </a:tbl>
          </a:graphicData>
        </a:graphic>
      </p:graphicFrame>
    </p:spTree>
    <p:extLst>
      <p:ext uri="{BB962C8B-B14F-4D97-AF65-F5344CB8AC3E}">
        <p14:creationId xmlns:p14="http://schemas.microsoft.com/office/powerpoint/2010/main" val="4226722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E40C7109-D6D5-8E2F-6C04-B987B085CBF2}"/>
              </a:ext>
            </a:extLst>
          </p:cNvPr>
          <p:cNvSpPr>
            <a:spLocks noGrp="1"/>
          </p:cNvSpPr>
          <p:nvPr>
            <p:ph type="title"/>
          </p:nvPr>
        </p:nvSpPr>
        <p:spPr>
          <a:xfrm>
            <a:off x="640080" y="1243013"/>
            <a:ext cx="3855720" cy="4371974"/>
          </a:xfrm>
        </p:spPr>
        <p:txBody>
          <a:bodyPr>
            <a:normAutofit/>
          </a:bodyPr>
          <a:lstStyle/>
          <a:p>
            <a:r>
              <a:rPr lang="en-US" sz="3600">
                <a:solidFill>
                  <a:schemeClr val="tx2"/>
                </a:solidFill>
              </a:rPr>
              <a:t>Participating Districts</a:t>
            </a:r>
          </a:p>
        </p:txBody>
      </p:sp>
      <p:sp>
        <p:nvSpPr>
          <p:cNvPr id="4" name="Content Placeholder 3">
            <a:extLst>
              <a:ext uri="{FF2B5EF4-FFF2-40B4-BE49-F238E27FC236}">
                <a16:creationId xmlns:a16="http://schemas.microsoft.com/office/drawing/2014/main" id="{CAC69A9C-D16A-A5E5-1E60-B8118FDD34BC}"/>
              </a:ext>
            </a:extLst>
          </p:cNvPr>
          <p:cNvSpPr txBox="1">
            <a:spLocks noGrp="1"/>
          </p:cNvSpPr>
          <p:nvPr>
            <p:ph idx="1"/>
          </p:nvPr>
        </p:nvSpPr>
        <p:spPr>
          <a:xfrm>
            <a:off x="6172200" y="804672"/>
            <a:ext cx="5221224" cy="5230368"/>
          </a:xfrm>
          <a:prstGeom prst="rect">
            <a:avLst/>
          </a:prstGeom>
        </p:spPr>
        <p:txBody>
          <a:bodyPr lIns="91440" tIns="45720" rIns="91440" bIns="45720" rtlCol="0" anchor="ctr">
            <a:normAutofit/>
          </a:bodyPr>
          <a:lstStyle/>
          <a:p>
            <a:pPr marL="0" indent="0">
              <a:buNone/>
            </a:pPr>
            <a:r>
              <a:rPr lang="en-US" sz="1800" dirty="0">
                <a:solidFill>
                  <a:schemeClr val="tx2"/>
                </a:solidFill>
                <a:latin typeface="Abadi Extra Light"/>
              </a:rPr>
              <a:t>We currently serve 13 districts totaling </a:t>
            </a:r>
            <a:r>
              <a:rPr lang="en-US" sz="1800" dirty="0">
                <a:solidFill>
                  <a:schemeClr val="tx2"/>
                </a:solidFill>
                <a:highlight>
                  <a:srgbClr val="FFFF00"/>
                </a:highlight>
                <a:latin typeface="Abadi Extra Light"/>
              </a:rPr>
              <a:t>338 students</a:t>
            </a:r>
            <a:r>
              <a:rPr lang="en-US" sz="1800" dirty="0">
                <a:solidFill>
                  <a:schemeClr val="tx2"/>
                </a:solidFill>
                <a:latin typeface="Abadi Extra Light"/>
              </a:rPr>
              <a:t>:</a:t>
            </a:r>
          </a:p>
          <a:p>
            <a:pPr marL="742950" lvl="1" indent="-285750">
              <a:buFont typeface="Wingdings" panose="05000000000000000000" pitchFamily="2" charset="2"/>
              <a:buChar char="ü"/>
            </a:pPr>
            <a:endParaRPr lang="en-US" sz="1800" dirty="0">
              <a:solidFill>
                <a:schemeClr val="tx2"/>
              </a:solidFill>
              <a:latin typeface="Abadi Extra Light"/>
            </a:endParaRPr>
          </a:p>
          <a:p>
            <a:pPr marL="742950" lvl="1" indent="-285750">
              <a:buFont typeface="Wingdings" panose="05000000000000000000" pitchFamily="2" charset="2"/>
              <a:buChar char="ü"/>
            </a:pPr>
            <a:r>
              <a:rPr lang="en-US" sz="1800" dirty="0">
                <a:solidFill>
                  <a:schemeClr val="tx2"/>
                </a:solidFill>
                <a:latin typeface="Abadi Extra Light"/>
              </a:rPr>
              <a:t>Ansonia</a:t>
            </a:r>
          </a:p>
          <a:p>
            <a:pPr marL="742950" lvl="1" indent="-285750">
              <a:buFont typeface="Wingdings" panose="05000000000000000000" pitchFamily="2" charset="2"/>
              <a:buChar char="ü"/>
            </a:pPr>
            <a:r>
              <a:rPr lang="en-US" sz="1800" dirty="0">
                <a:solidFill>
                  <a:schemeClr val="tx2"/>
                </a:solidFill>
                <a:latin typeface="Abadi Extra Light"/>
              </a:rPr>
              <a:t>Bethany</a:t>
            </a:r>
          </a:p>
          <a:p>
            <a:pPr marL="742950" lvl="1" indent="-285750">
              <a:buFont typeface="Wingdings" panose="05000000000000000000" pitchFamily="2" charset="2"/>
              <a:buChar char="ü"/>
            </a:pPr>
            <a:r>
              <a:rPr lang="en-US" sz="1800" dirty="0">
                <a:solidFill>
                  <a:schemeClr val="tx2"/>
                </a:solidFill>
                <a:latin typeface="Abadi Extra Light"/>
              </a:rPr>
              <a:t>Branford</a:t>
            </a:r>
          </a:p>
          <a:p>
            <a:pPr marL="742950" lvl="1" indent="-285750">
              <a:buFont typeface="Wingdings" panose="05000000000000000000" pitchFamily="2" charset="2"/>
              <a:buChar char="ü"/>
            </a:pPr>
            <a:r>
              <a:rPr lang="en-US" sz="1800" dirty="0">
                <a:solidFill>
                  <a:schemeClr val="tx2"/>
                </a:solidFill>
                <a:latin typeface="Abadi Extra Light"/>
              </a:rPr>
              <a:t>Cheshire</a:t>
            </a:r>
          </a:p>
          <a:p>
            <a:pPr marL="742950" lvl="1" indent="-285750">
              <a:buFont typeface="Wingdings" panose="05000000000000000000" pitchFamily="2" charset="2"/>
              <a:buChar char="ü"/>
            </a:pPr>
            <a:r>
              <a:rPr lang="en-US" sz="1800" dirty="0">
                <a:solidFill>
                  <a:schemeClr val="tx2"/>
                </a:solidFill>
                <a:latin typeface="Abadi Extra Light"/>
              </a:rPr>
              <a:t>East Haven</a:t>
            </a:r>
          </a:p>
          <a:p>
            <a:pPr marL="742950" lvl="1" indent="-285750">
              <a:buFont typeface="Wingdings" panose="05000000000000000000" pitchFamily="2" charset="2"/>
              <a:buChar char="ü"/>
            </a:pPr>
            <a:r>
              <a:rPr lang="en-US" sz="1800" dirty="0">
                <a:solidFill>
                  <a:schemeClr val="tx2"/>
                </a:solidFill>
                <a:latin typeface="Abadi Extra Light"/>
              </a:rPr>
              <a:t>Milford</a:t>
            </a:r>
          </a:p>
          <a:p>
            <a:pPr marL="742950" lvl="1" indent="-285750">
              <a:buFont typeface="Wingdings" panose="05000000000000000000" pitchFamily="2" charset="2"/>
              <a:buChar char="ü"/>
            </a:pPr>
            <a:r>
              <a:rPr lang="en-US" sz="1800" dirty="0">
                <a:solidFill>
                  <a:schemeClr val="tx2"/>
                </a:solidFill>
                <a:latin typeface="Abadi Extra Light"/>
              </a:rPr>
              <a:t>Guilford </a:t>
            </a:r>
          </a:p>
          <a:p>
            <a:pPr marL="742950" lvl="1" indent="-285750">
              <a:buFont typeface="Wingdings" panose="05000000000000000000" pitchFamily="2" charset="2"/>
              <a:buChar char="ü"/>
            </a:pPr>
            <a:r>
              <a:rPr lang="en-US" sz="1800" dirty="0">
                <a:solidFill>
                  <a:schemeClr val="tx2"/>
                </a:solidFill>
                <a:latin typeface="Abadi Extra Light"/>
              </a:rPr>
              <a:t>New Haven</a:t>
            </a:r>
          </a:p>
          <a:p>
            <a:pPr marL="742950" lvl="1" indent="-285750">
              <a:buFont typeface="Wingdings" panose="05000000000000000000" pitchFamily="2" charset="2"/>
              <a:buChar char="ü"/>
            </a:pPr>
            <a:r>
              <a:rPr lang="en-US" sz="1800" dirty="0">
                <a:solidFill>
                  <a:schemeClr val="tx2"/>
                </a:solidFill>
                <a:latin typeface="Abadi Extra Light"/>
              </a:rPr>
              <a:t>North Branford</a:t>
            </a:r>
          </a:p>
          <a:p>
            <a:pPr marL="742950" lvl="1" indent="-285750">
              <a:buFont typeface="Wingdings" panose="05000000000000000000" pitchFamily="2" charset="2"/>
              <a:buChar char="ü"/>
            </a:pPr>
            <a:r>
              <a:rPr lang="en-US" sz="1800" dirty="0">
                <a:solidFill>
                  <a:schemeClr val="tx2"/>
                </a:solidFill>
                <a:latin typeface="Abadi Extra Light"/>
              </a:rPr>
              <a:t>North Haven</a:t>
            </a:r>
          </a:p>
          <a:p>
            <a:pPr marL="742950" lvl="1" indent="-285750">
              <a:buFont typeface="Wingdings" panose="05000000000000000000" pitchFamily="2" charset="2"/>
              <a:buChar char="ü"/>
            </a:pPr>
            <a:r>
              <a:rPr lang="en-US" sz="1800" dirty="0">
                <a:solidFill>
                  <a:schemeClr val="tx2"/>
                </a:solidFill>
                <a:latin typeface="Abadi Extra Light"/>
              </a:rPr>
              <a:t>Orange</a:t>
            </a:r>
          </a:p>
          <a:p>
            <a:pPr marL="742950" lvl="1" indent="-285750">
              <a:buFont typeface="Wingdings" panose="05000000000000000000" pitchFamily="2" charset="2"/>
              <a:buChar char="ü"/>
            </a:pPr>
            <a:r>
              <a:rPr lang="en-US" sz="1800" dirty="0">
                <a:solidFill>
                  <a:schemeClr val="tx2"/>
                </a:solidFill>
                <a:latin typeface="Abadi Extra Light"/>
              </a:rPr>
              <a:t>Region #5 (Amity)</a:t>
            </a:r>
          </a:p>
          <a:p>
            <a:pPr marL="742950" lvl="1" indent="-285750">
              <a:buFont typeface="Wingdings" panose="05000000000000000000" pitchFamily="2" charset="2"/>
              <a:buChar char="ü"/>
            </a:pPr>
            <a:r>
              <a:rPr lang="en-US" sz="1800" dirty="0">
                <a:solidFill>
                  <a:schemeClr val="tx2"/>
                </a:solidFill>
                <a:latin typeface="Abadi Extra Light"/>
              </a:rPr>
              <a:t>Woodbridge</a:t>
            </a:r>
          </a:p>
          <a:p>
            <a:pPr marL="742950" lvl="1" indent="-285750">
              <a:buFont typeface="Wingdings" panose="05000000000000000000" pitchFamily="2" charset="2"/>
              <a:buChar char="ü"/>
            </a:pPr>
            <a:endParaRPr lang="en-US" sz="1800" b="1" dirty="0">
              <a:solidFill>
                <a:schemeClr val="tx2"/>
              </a:solidFill>
            </a:endParaRPr>
          </a:p>
        </p:txBody>
      </p:sp>
    </p:spTree>
    <p:extLst>
      <p:ext uri="{BB962C8B-B14F-4D97-AF65-F5344CB8AC3E}">
        <p14:creationId xmlns:p14="http://schemas.microsoft.com/office/powerpoint/2010/main" val="3660640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4">
                                            <p:txEl>
                                              <p:pRg st="8" end="8"/>
                                            </p:txEl>
                                          </p:spTgt>
                                        </p:tgtEl>
                                        <p:attrNameLst>
                                          <p:attrName>style.visibility</p:attrName>
                                        </p:attrNameLst>
                                      </p:cBhvr>
                                      <p:to>
                                        <p:strVal val="visible"/>
                                      </p:to>
                                    </p:set>
                                    <p:anim calcmode="lin" valueType="num">
                                      <p:cBhvr>
                                        <p:cTn id="56" dur="500" fill="hold"/>
                                        <p:tgtEl>
                                          <p:spTgt spid="4">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4">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4">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4">
                                            <p:txEl>
                                              <p:pRg st="9" end="9"/>
                                            </p:txEl>
                                          </p:spTgt>
                                        </p:tgtEl>
                                        <p:attrNameLst>
                                          <p:attrName>style.visibility</p:attrName>
                                        </p:attrNameLst>
                                      </p:cBhvr>
                                      <p:to>
                                        <p:strVal val="visible"/>
                                      </p:to>
                                    </p:set>
                                    <p:anim calcmode="lin" valueType="num">
                                      <p:cBhvr>
                                        <p:cTn id="63" dur="500" fill="hold"/>
                                        <p:tgtEl>
                                          <p:spTgt spid="4">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4">
                                            <p:txEl>
                                              <p:pRg st="9" end="9"/>
                                            </p:txEl>
                                          </p:spTgt>
                                        </p:tgtEl>
                                        <p:attrNameLst>
                                          <p:attrName>ppt_h</p:attrName>
                                        </p:attrNameLst>
                                      </p:cBhvr>
                                      <p:tavLst>
                                        <p:tav tm="0">
                                          <p:val>
                                            <p:fltVal val="0"/>
                                          </p:val>
                                        </p:tav>
                                        <p:tav tm="100000">
                                          <p:val>
                                            <p:strVal val="#ppt_h"/>
                                          </p:val>
                                        </p:tav>
                                      </p:tavLst>
                                    </p:anim>
                                    <p:animEffect transition="in" filter="fade">
                                      <p:cBhvr>
                                        <p:cTn id="65" dur="500"/>
                                        <p:tgtEl>
                                          <p:spTgt spid="4">
                                            <p:txEl>
                                              <p:pRg st="9" end="9"/>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4">
                                            <p:txEl>
                                              <p:pRg st="10" end="10"/>
                                            </p:txEl>
                                          </p:spTgt>
                                        </p:tgtEl>
                                        <p:attrNameLst>
                                          <p:attrName>style.visibility</p:attrName>
                                        </p:attrNameLst>
                                      </p:cBhvr>
                                      <p:to>
                                        <p:strVal val="visible"/>
                                      </p:to>
                                    </p:set>
                                    <p:anim calcmode="lin" valueType="num">
                                      <p:cBhvr>
                                        <p:cTn id="70" dur="500" fill="hold"/>
                                        <p:tgtEl>
                                          <p:spTgt spid="4">
                                            <p:txEl>
                                              <p:pRg st="10" end="10"/>
                                            </p:txEl>
                                          </p:spTgt>
                                        </p:tgtEl>
                                        <p:attrNameLst>
                                          <p:attrName>ppt_w</p:attrName>
                                        </p:attrNameLst>
                                      </p:cBhvr>
                                      <p:tavLst>
                                        <p:tav tm="0">
                                          <p:val>
                                            <p:fltVal val="0"/>
                                          </p:val>
                                        </p:tav>
                                        <p:tav tm="100000">
                                          <p:val>
                                            <p:strVal val="#ppt_w"/>
                                          </p:val>
                                        </p:tav>
                                      </p:tavLst>
                                    </p:anim>
                                    <p:anim calcmode="lin" valueType="num">
                                      <p:cBhvr>
                                        <p:cTn id="71" dur="500" fill="hold"/>
                                        <p:tgtEl>
                                          <p:spTgt spid="4">
                                            <p:txEl>
                                              <p:pRg st="10" end="10"/>
                                            </p:txEl>
                                          </p:spTgt>
                                        </p:tgtEl>
                                        <p:attrNameLst>
                                          <p:attrName>ppt_h</p:attrName>
                                        </p:attrNameLst>
                                      </p:cBhvr>
                                      <p:tavLst>
                                        <p:tav tm="0">
                                          <p:val>
                                            <p:fltVal val="0"/>
                                          </p:val>
                                        </p:tav>
                                        <p:tav tm="100000">
                                          <p:val>
                                            <p:strVal val="#ppt_h"/>
                                          </p:val>
                                        </p:tav>
                                      </p:tavLst>
                                    </p:anim>
                                    <p:animEffect transition="in" filter="fade">
                                      <p:cBhvr>
                                        <p:cTn id="72" dur="500"/>
                                        <p:tgtEl>
                                          <p:spTgt spid="4">
                                            <p:txEl>
                                              <p:pRg st="10" end="1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nodeType="clickEffect">
                                  <p:stCondLst>
                                    <p:cond delay="0"/>
                                  </p:stCondLst>
                                  <p:childTnLst>
                                    <p:set>
                                      <p:cBhvr>
                                        <p:cTn id="76" dur="1" fill="hold">
                                          <p:stCondLst>
                                            <p:cond delay="0"/>
                                          </p:stCondLst>
                                        </p:cTn>
                                        <p:tgtEl>
                                          <p:spTgt spid="4">
                                            <p:txEl>
                                              <p:pRg st="11" end="11"/>
                                            </p:txEl>
                                          </p:spTgt>
                                        </p:tgtEl>
                                        <p:attrNameLst>
                                          <p:attrName>style.visibility</p:attrName>
                                        </p:attrNameLst>
                                      </p:cBhvr>
                                      <p:to>
                                        <p:strVal val="visible"/>
                                      </p:to>
                                    </p:set>
                                    <p:anim calcmode="lin" valueType="num">
                                      <p:cBhvr>
                                        <p:cTn id="77" dur="500" fill="hold"/>
                                        <p:tgtEl>
                                          <p:spTgt spid="4">
                                            <p:txEl>
                                              <p:pRg st="11" end="11"/>
                                            </p:txEl>
                                          </p:spTgt>
                                        </p:tgtEl>
                                        <p:attrNameLst>
                                          <p:attrName>ppt_w</p:attrName>
                                        </p:attrNameLst>
                                      </p:cBhvr>
                                      <p:tavLst>
                                        <p:tav tm="0">
                                          <p:val>
                                            <p:fltVal val="0"/>
                                          </p:val>
                                        </p:tav>
                                        <p:tav tm="100000">
                                          <p:val>
                                            <p:strVal val="#ppt_w"/>
                                          </p:val>
                                        </p:tav>
                                      </p:tavLst>
                                    </p:anim>
                                    <p:anim calcmode="lin" valueType="num">
                                      <p:cBhvr>
                                        <p:cTn id="78" dur="500" fill="hold"/>
                                        <p:tgtEl>
                                          <p:spTgt spid="4">
                                            <p:txEl>
                                              <p:pRg st="11" end="11"/>
                                            </p:txEl>
                                          </p:spTgt>
                                        </p:tgtEl>
                                        <p:attrNameLst>
                                          <p:attrName>ppt_h</p:attrName>
                                        </p:attrNameLst>
                                      </p:cBhvr>
                                      <p:tavLst>
                                        <p:tav tm="0">
                                          <p:val>
                                            <p:fltVal val="0"/>
                                          </p:val>
                                        </p:tav>
                                        <p:tav tm="100000">
                                          <p:val>
                                            <p:strVal val="#ppt_h"/>
                                          </p:val>
                                        </p:tav>
                                      </p:tavLst>
                                    </p:anim>
                                    <p:animEffect transition="in" filter="fade">
                                      <p:cBhvr>
                                        <p:cTn id="79" dur="500"/>
                                        <p:tgtEl>
                                          <p:spTgt spid="4">
                                            <p:txEl>
                                              <p:pRg st="11" end="11"/>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nodeType="clickEffect">
                                  <p:stCondLst>
                                    <p:cond delay="0"/>
                                  </p:stCondLst>
                                  <p:childTnLst>
                                    <p:set>
                                      <p:cBhvr>
                                        <p:cTn id="83" dur="1" fill="hold">
                                          <p:stCondLst>
                                            <p:cond delay="0"/>
                                          </p:stCondLst>
                                        </p:cTn>
                                        <p:tgtEl>
                                          <p:spTgt spid="4">
                                            <p:txEl>
                                              <p:pRg st="12" end="12"/>
                                            </p:txEl>
                                          </p:spTgt>
                                        </p:tgtEl>
                                        <p:attrNameLst>
                                          <p:attrName>style.visibility</p:attrName>
                                        </p:attrNameLst>
                                      </p:cBhvr>
                                      <p:to>
                                        <p:strVal val="visible"/>
                                      </p:to>
                                    </p:set>
                                    <p:anim calcmode="lin" valueType="num">
                                      <p:cBhvr>
                                        <p:cTn id="84" dur="500" fill="hold"/>
                                        <p:tgtEl>
                                          <p:spTgt spid="4">
                                            <p:txEl>
                                              <p:pRg st="12" end="12"/>
                                            </p:txEl>
                                          </p:spTgt>
                                        </p:tgtEl>
                                        <p:attrNameLst>
                                          <p:attrName>ppt_w</p:attrName>
                                        </p:attrNameLst>
                                      </p:cBhvr>
                                      <p:tavLst>
                                        <p:tav tm="0">
                                          <p:val>
                                            <p:fltVal val="0"/>
                                          </p:val>
                                        </p:tav>
                                        <p:tav tm="100000">
                                          <p:val>
                                            <p:strVal val="#ppt_w"/>
                                          </p:val>
                                        </p:tav>
                                      </p:tavLst>
                                    </p:anim>
                                    <p:anim calcmode="lin" valueType="num">
                                      <p:cBhvr>
                                        <p:cTn id="85" dur="500" fill="hold"/>
                                        <p:tgtEl>
                                          <p:spTgt spid="4">
                                            <p:txEl>
                                              <p:pRg st="12" end="12"/>
                                            </p:txEl>
                                          </p:spTgt>
                                        </p:tgtEl>
                                        <p:attrNameLst>
                                          <p:attrName>ppt_h</p:attrName>
                                        </p:attrNameLst>
                                      </p:cBhvr>
                                      <p:tavLst>
                                        <p:tav tm="0">
                                          <p:val>
                                            <p:fltVal val="0"/>
                                          </p:val>
                                        </p:tav>
                                        <p:tav tm="100000">
                                          <p:val>
                                            <p:strVal val="#ppt_h"/>
                                          </p:val>
                                        </p:tav>
                                      </p:tavLst>
                                    </p:anim>
                                    <p:animEffect transition="in" filter="fade">
                                      <p:cBhvr>
                                        <p:cTn id="86" dur="500"/>
                                        <p:tgtEl>
                                          <p:spTgt spid="4">
                                            <p:txEl>
                                              <p:pRg st="12" end="12"/>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nodeType="clickEffect">
                                  <p:stCondLst>
                                    <p:cond delay="0"/>
                                  </p:stCondLst>
                                  <p:childTnLst>
                                    <p:set>
                                      <p:cBhvr>
                                        <p:cTn id="90" dur="1" fill="hold">
                                          <p:stCondLst>
                                            <p:cond delay="0"/>
                                          </p:stCondLst>
                                        </p:cTn>
                                        <p:tgtEl>
                                          <p:spTgt spid="4">
                                            <p:txEl>
                                              <p:pRg st="13" end="13"/>
                                            </p:txEl>
                                          </p:spTgt>
                                        </p:tgtEl>
                                        <p:attrNameLst>
                                          <p:attrName>style.visibility</p:attrName>
                                        </p:attrNameLst>
                                      </p:cBhvr>
                                      <p:to>
                                        <p:strVal val="visible"/>
                                      </p:to>
                                    </p:set>
                                    <p:anim calcmode="lin" valueType="num">
                                      <p:cBhvr>
                                        <p:cTn id="91" dur="500" fill="hold"/>
                                        <p:tgtEl>
                                          <p:spTgt spid="4">
                                            <p:txEl>
                                              <p:pRg st="13" end="13"/>
                                            </p:txEl>
                                          </p:spTgt>
                                        </p:tgtEl>
                                        <p:attrNameLst>
                                          <p:attrName>ppt_w</p:attrName>
                                        </p:attrNameLst>
                                      </p:cBhvr>
                                      <p:tavLst>
                                        <p:tav tm="0">
                                          <p:val>
                                            <p:fltVal val="0"/>
                                          </p:val>
                                        </p:tav>
                                        <p:tav tm="100000">
                                          <p:val>
                                            <p:strVal val="#ppt_w"/>
                                          </p:val>
                                        </p:tav>
                                      </p:tavLst>
                                    </p:anim>
                                    <p:anim calcmode="lin" valueType="num">
                                      <p:cBhvr>
                                        <p:cTn id="92" dur="500" fill="hold"/>
                                        <p:tgtEl>
                                          <p:spTgt spid="4">
                                            <p:txEl>
                                              <p:pRg st="13" end="13"/>
                                            </p:txEl>
                                          </p:spTgt>
                                        </p:tgtEl>
                                        <p:attrNameLst>
                                          <p:attrName>ppt_h</p:attrName>
                                        </p:attrNameLst>
                                      </p:cBhvr>
                                      <p:tavLst>
                                        <p:tav tm="0">
                                          <p:val>
                                            <p:fltVal val="0"/>
                                          </p:val>
                                        </p:tav>
                                        <p:tav tm="100000">
                                          <p:val>
                                            <p:strVal val="#ppt_h"/>
                                          </p:val>
                                        </p:tav>
                                      </p:tavLst>
                                    </p:anim>
                                    <p:animEffect transition="in" filter="fade">
                                      <p:cBhvr>
                                        <p:cTn id="93" dur="500"/>
                                        <p:tgtEl>
                                          <p:spTgt spid="4">
                                            <p:txEl>
                                              <p:pRg st="13" end="13"/>
                                            </p:txEl>
                                          </p:spTgt>
                                        </p:tgtEl>
                                      </p:cBhvr>
                                    </p:animEffect>
                                  </p:childTnLst>
                                </p:cTn>
                              </p:par>
                            </p:childTnLst>
                          </p:cTn>
                        </p:par>
                      </p:childTnLst>
                    </p:cTn>
                  </p:par>
                  <p:par>
                    <p:cTn id="94" fill="hold">
                      <p:stCondLst>
                        <p:cond delay="indefinite"/>
                      </p:stCondLst>
                      <p:childTnLst>
                        <p:par>
                          <p:cTn id="95" fill="hold">
                            <p:stCondLst>
                              <p:cond delay="0"/>
                            </p:stCondLst>
                            <p:childTnLst>
                              <p:par>
                                <p:cTn id="96" presetID="53" presetClass="entr" presetSubtype="16" fill="hold" nodeType="clickEffect">
                                  <p:stCondLst>
                                    <p:cond delay="0"/>
                                  </p:stCondLst>
                                  <p:childTnLst>
                                    <p:set>
                                      <p:cBhvr>
                                        <p:cTn id="97" dur="1" fill="hold">
                                          <p:stCondLst>
                                            <p:cond delay="0"/>
                                          </p:stCondLst>
                                        </p:cTn>
                                        <p:tgtEl>
                                          <p:spTgt spid="4">
                                            <p:txEl>
                                              <p:pRg st="14" end="14"/>
                                            </p:txEl>
                                          </p:spTgt>
                                        </p:tgtEl>
                                        <p:attrNameLst>
                                          <p:attrName>style.visibility</p:attrName>
                                        </p:attrNameLst>
                                      </p:cBhvr>
                                      <p:to>
                                        <p:strVal val="visible"/>
                                      </p:to>
                                    </p:set>
                                    <p:anim calcmode="lin" valueType="num">
                                      <p:cBhvr>
                                        <p:cTn id="98" dur="500" fill="hold"/>
                                        <p:tgtEl>
                                          <p:spTgt spid="4">
                                            <p:txEl>
                                              <p:pRg st="14" end="14"/>
                                            </p:txEl>
                                          </p:spTgt>
                                        </p:tgtEl>
                                        <p:attrNameLst>
                                          <p:attrName>ppt_w</p:attrName>
                                        </p:attrNameLst>
                                      </p:cBhvr>
                                      <p:tavLst>
                                        <p:tav tm="0">
                                          <p:val>
                                            <p:fltVal val="0"/>
                                          </p:val>
                                        </p:tav>
                                        <p:tav tm="100000">
                                          <p:val>
                                            <p:strVal val="#ppt_w"/>
                                          </p:val>
                                        </p:tav>
                                      </p:tavLst>
                                    </p:anim>
                                    <p:anim calcmode="lin" valueType="num">
                                      <p:cBhvr>
                                        <p:cTn id="99" dur="500" fill="hold"/>
                                        <p:tgtEl>
                                          <p:spTgt spid="4">
                                            <p:txEl>
                                              <p:pRg st="14" end="14"/>
                                            </p:txEl>
                                          </p:spTgt>
                                        </p:tgtEl>
                                        <p:attrNameLst>
                                          <p:attrName>ppt_h</p:attrName>
                                        </p:attrNameLst>
                                      </p:cBhvr>
                                      <p:tavLst>
                                        <p:tav tm="0">
                                          <p:val>
                                            <p:fltVal val="0"/>
                                          </p:val>
                                        </p:tav>
                                        <p:tav tm="100000">
                                          <p:val>
                                            <p:strVal val="#ppt_h"/>
                                          </p:val>
                                        </p:tav>
                                      </p:tavLst>
                                    </p:anim>
                                    <p:animEffect transition="in" filter="fade">
                                      <p:cBhvr>
                                        <p:cTn id="100" dur="500"/>
                                        <p:tgtEl>
                                          <p:spTgt spid="4">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13" name="Freeform: Shape 12">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2D65ED83-F36D-1EB8-DCED-CA340EE8893E}"/>
              </a:ext>
            </a:extLst>
          </p:cNvPr>
          <p:cNvSpPr>
            <a:spLocks noGrp="1"/>
          </p:cNvSpPr>
          <p:nvPr>
            <p:ph type="title"/>
          </p:nvPr>
        </p:nvSpPr>
        <p:spPr>
          <a:xfrm>
            <a:off x="804672" y="2053641"/>
            <a:ext cx="3669161" cy="2760098"/>
          </a:xfrm>
        </p:spPr>
        <p:txBody>
          <a:bodyPr>
            <a:normAutofit/>
          </a:bodyPr>
          <a:lstStyle/>
          <a:p>
            <a:r>
              <a:rPr lang="en-US" sz="4000">
                <a:solidFill>
                  <a:schemeClr val="tx2"/>
                </a:solidFill>
              </a:rPr>
              <a:t>Open Choice Contact Information </a:t>
            </a:r>
          </a:p>
        </p:txBody>
      </p:sp>
      <p:sp>
        <p:nvSpPr>
          <p:cNvPr id="3" name="Content Placeholder 2">
            <a:extLst>
              <a:ext uri="{FF2B5EF4-FFF2-40B4-BE49-F238E27FC236}">
                <a16:creationId xmlns:a16="http://schemas.microsoft.com/office/drawing/2014/main" id="{ED36593F-E44B-F6AF-CA0A-57E2EA11AD33}"/>
              </a:ext>
            </a:extLst>
          </p:cNvPr>
          <p:cNvSpPr>
            <a:spLocks noGrp="1"/>
          </p:cNvSpPr>
          <p:nvPr>
            <p:ph idx="1"/>
          </p:nvPr>
        </p:nvSpPr>
        <p:spPr>
          <a:xfrm>
            <a:off x="6090574" y="801866"/>
            <a:ext cx="5306084" cy="5230634"/>
          </a:xfrm>
          <a:noFill/>
          <a:ln>
            <a:noFill/>
          </a:ln>
        </p:spPr>
        <p:txBody>
          <a:bodyPr anchor="ctr">
            <a:normAutofit/>
          </a:bodyPr>
          <a:lstStyle/>
          <a:p>
            <a:pPr marL="342900" indent="-342900">
              <a:buFont typeface="Wingdings" panose="05000000000000000000" pitchFamily="2" charset="2"/>
              <a:buChar char="v"/>
            </a:pPr>
            <a:r>
              <a:rPr lang="en-US" sz="1800" dirty="0">
                <a:solidFill>
                  <a:schemeClr val="tx2"/>
                </a:solidFill>
                <a:latin typeface="Abadi Extra Light"/>
              </a:rPr>
              <a:t>Cara Schuler-Open Choice Liaison</a:t>
            </a:r>
          </a:p>
          <a:p>
            <a:pPr marL="342900" indent="-342900">
              <a:buFont typeface="Wingdings" panose="05000000000000000000" pitchFamily="2" charset="2"/>
              <a:buChar char="v"/>
            </a:pPr>
            <a:r>
              <a:rPr lang="en-US" sz="1800" dirty="0">
                <a:solidFill>
                  <a:schemeClr val="tx2"/>
                </a:solidFill>
                <a:latin typeface="Abadi Extra Light"/>
              </a:rPr>
              <a:t>203.407.4455</a:t>
            </a:r>
          </a:p>
          <a:p>
            <a:pPr marL="342900" indent="-342900">
              <a:buFont typeface="Wingdings" panose="05000000000000000000" pitchFamily="2" charset="2"/>
              <a:buChar char="v"/>
            </a:pPr>
            <a:r>
              <a:rPr lang="en-US" sz="1800" dirty="0">
                <a:solidFill>
                  <a:schemeClr val="tx2"/>
                </a:solidFill>
                <a:latin typeface="Abadi Extra Light"/>
                <a:hlinkClick r:id="rId2"/>
              </a:rPr>
              <a:t>Cschuler@aces.org</a:t>
            </a:r>
          </a:p>
          <a:p>
            <a:pPr marL="342900" indent="-342900">
              <a:buFont typeface="Wingdings" panose="05000000000000000000" pitchFamily="2" charset="2"/>
              <a:buChar char="v"/>
            </a:pPr>
            <a:endParaRPr lang="en-US" sz="1800" dirty="0">
              <a:solidFill>
                <a:schemeClr val="tx2"/>
              </a:solidFill>
              <a:latin typeface="Abadi Extra Light"/>
              <a:hlinkClick r:id="rId2"/>
            </a:endParaRPr>
          </a:p>
          <a:p>
            <a:pPr marL="342900" lvl="0" indent="-342900">
              <a:buFont typeface="Wingdings" panose="05000000000000000000" pitchFamily="2" charset="2"/>
              <a:buChar char="v"/>
            </a:pPr>
            <a:r>
              <a:rPr lang="en-US" sz="1800" dirty="0">
                <a:solidFill>
                  <a:schemeClr val="tx2"/>
                </a:solidFill>
                <a:latin typeface="Abadi Extra Light"/>
              </a:rPr>
              <a:t>Shelly Backus-Open Choice Secretary</a:t>
            </a:r>
          </a:p>
          <a:p>
            <a:pPr marL="342900" lvl="0" indent="-342900">
              <a:buFont typeface="Wingdings" panose="05000000000000000000" pitchFamily="2" charset="2"/>
              <a:buChar char="v"/>
            </a:pPr>
            <a:r>
              <a:rPr lang="en-US" sz="1800" dirty="0">
                <a:solidFill>
                  <a:schemeClr val="tx2"/>
                </a:solidFill>
                <a:latin typeface="Abadi Extra Light"/>
              </a:rPr>
              <a:t>203.498.6873</a:t>
            </a:r>
          </a:p>
          <a:p>
            <a:pPr marL="342900" lvl="0" indent="-342900">
              <a:buFont typeface="Wingdings" panose="05000000000000000000" pitchFamily="2" charset="2"/>
              <a:buChar char="v"/>
            </a:pPr>
            <a:r>
              <a:rPr lang="en-US" sz="1800" dirty="0">
                <a:solidFill>
                  <a:schemeClr val="tx2"/>
                </a:solidFill>
                <a:latin typeface="Abadi Extra Light"/>
                <a:hlinkClick r:id="rId3">
                  <a:extLst>
                    <a:ext uri="{A12FA001-AC4F-418D-AE19-62706E023703}">
                      <ahyp:hlinkClr xmlns:ahyp="http://schemas.microsoft.com/office/drawing/2018/hyperlinkcolor" val="tx"/>
                    </a:ext>
                  </a:extLst>
                </a:hlinkClick>
              </a:rPr>
              <a:t>sbackus@aces.org</a:t>
            </a:r>
            <a:endParaRPr lang="en-US" sz="1800" dirty="0">
              <a:solidFill>
                <a:schemeClr val="tx2"/>
              </a:solidFill>
              <a:latin typeface="Abadi Extra Light"/>
              <a:hlinkClick r:id="rId2">
                <a:extLst>
                  <a:ext uri="{A12FA001-AC4F-418D-AE19-62706E023703}">
                    <ahyp:hlinkClr xmlns:ahyp="http://schemas.microsoft.com/office/drawing/2018/hyperlinkcolor" val="tx"/>
                  </a:ext>
                </a:extLst>
              </a:hlinkClick>
            </a:endParaRPr>
          </a:p>
          <a:p>
            <a:pPr marL="342900" indent="-342900">
              <a:buFont typeface="Wingdings" panose="05000000000000000000" pitchFamily="2" charset="2"/>
              <a:buChar char="v"/>
            </a:pPr>
            <a:endParaRPr lang="en-US" sz="1800" dirty="0">
              <a:solidFill>
                <a:schemeClr val="tx2"/>
              </a:solidFill>
              <a:latin typeface="Abadi Extra Light"/>
            </a:endParaRPr>
          </a:p>
          <a:p>
            <a:pPr marL="342900" indent="-342900">
              <a:buFont typeface="Wingdings" panose="05000000000000000000" pitchFamily="2" charset="2"/>
              <a:buChar char="v"/>
            </a:pPr>
            <a:r>
              <a:rPr lang="en-US" sz="1800" dirty="0">
                <a:solidFill>
                  <a:schemeClr val="tx2"/>
                </a:solidFill>
                <a:latin typeface="Abadi Extra Light"/>
                <a:ea typeface="+mn-lt"/>
                <a:cs typeface="+mn-lt"/>
                <a:hlinkClick r:id="rId4"/>
              </a:rPr>
              <a:t>https://www.aces.org/schools-programs/aces-open-choice</a:t>
            </a:r>
            <a:endParaRPr lang="en-US" sz="1800" dirty="0">
              <a:solidFill>
                <a:schemeClr val="tx2"/>
              </a:solidFill>
              <a:ea typeface="+mn-lt"/>
              <a:cs typeface="+mn-lt"/>
            </a:endParaRPr>
          </a:p>
          <a:p>
            <a:endParaRPr lang="en-US" sz="1800" dirty="0">
              <a:solidFill>
                <a:schemeClr val="tx2"/>
              </a:solidFill>
            </a:endParaRPr>
          </a:p>
        </p:txBody>
      </p:sp>
    </p:spTree>
    <p:extLst>
      <p:ext uri="{BB962C8B-B14F-4D97-AF65-F5344CB8AC3E}">
        <p14:creationId xmlns:p14="http://schemas.microsoft.com/office/powerpoint/2010/main" val="4166985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F745163D-AABD-184C-48EC-C8115A939CEC}"/>
              </a:ext>
            </a:extLst>
          </p:cNvPr>
          <p:cNvSpPr>
            <a:spLocks noGrp="1"/>
          </p:cNvSpPr>
          <p:nvPr>
            <p:ph type="title"/>
          </p:nvPr>
        </p:nvSpPr>
        <p:spPr>
          <a:xfrm>
            <a:off x="640080" y="1243013"/>
            <a:ext cx="3855720" cy="4371974"/>
          </a:xfrm>
        </p:spPr>
        <p:txBody>
          <a:bodyPr>
            <a:normAutofit/>
          </a:bodyPr>
          <a:lstStyle/>
          <a:p>
            <a:pPr algn="ctr"/>
            <a:r>
              <a:rPr lang="en-US" sz="5400" dirty="0">
                <a:solidFill>
                  <a:schemeClr val="tx2"/>
                </a:solidFill>
              </a:rPr>
              <a:t>Information Included</a:t>
            </a:r>
          </a:p>
        </p:txBody>
      </p:sp>
      <p:sp>
        <p:nvSpPr>
          <p:cNvPr id="3" name="Content Placeholder 2">
            <a:extLst>
              <a:ext uri="{FF2B5EF4-FFF2-40B4-BE49-F238E27FC236}">
                <a16:creationId xmlns:a16="http://schemas.microsoft.com/office/drawing/2014/main" id="{ACA416A2-1360-7868-9118-0991079A7F97}"/>
              </a:ext>
            </a:extLst>
          </p:cNvPr>
          <p:cNvSpPr>
            <a:spLocks noGrp="1"/>
          </p:cNvSpPr>
          <p:nvPr>
            <p:ph idx="1"/>
          </p:nvPr>
        </p:nvSpPr>
        <p:spPr>
          <a:xfrm>
            <a:off x="6172200" y="804672"/>
            <a:ext cx="5221224" cy="5230368"/>
          </a:xfrm>
        </p:spPr>
        <p:txBody>
          <a:bodyPr anchor="ctr">
            <a:normAutofit/>
          </a:bodyPr>
          <a:lstStyle/>
          <a:p>
            <a:pPr marL="285750" indent="-285750">
              <a:buFont typeface="Wingdings" panose="05000000000000000000" pitchFamily="2" charset="2"/>
              <a:buChar char="v"/>
            </a:pPr>
            <a:r>
              <a:rPr lang="en-US" sz="1800" b="1" dirty="0">
                <a:solidFill>
                  <a:srgbClr val="09578B"/>
                </a:solidFill>
                <a:latin typeface="Abadi Extra Light"/>
              </a:rPr>
              <a:t>What is Open Choice?</a:t>
            </a:r>
          </a:p>
          <a:p>
            <a:pPr marL="285750" indent="-285750">
              <a:buFont typeface="Wingdings" panose="05000000000000000000" pitchFamily="2" charset="2"/>
              <a:buChar char="v"/>
            </a:pPr>
            <a:endParaRPr lang="en-US" sz="1800" b="1" dirty="0">
              <a:solidFill>
                <a:srgbClr val="09578B"/>
              </a:solidFill>
              <a:latin typeface="Abadi Extra Light"/>
            </a:endParaRPr>
          </a:p>
          <a:p>
            <a:pPr marL="285750" indent="-285750">
              <a:buFont typeface="Wingdings" panose="05000000000000000000" pitchFamily="2" charset="2"/>
              <a:buChar char="v"/>
            </a:pPr>
            <a:r>
              <a:rPr lang="en-US" sz="1800" b="1" dirty="0">
                <a:solidFill>
                  <a:srgbClr val="09578B"/>
                </a:solidFill>
                <a:latin typeface="Abadi Extra Light"/>
              </a:rPr>
              <a:t>How Open Choice works </a:t>
            </a:r>
          </a:p>
          <a:p>
            <a:endParaRPr lang="en-US" sz="1800" b="1" dirty="0">
              <a:solidFill>
                <a:srgbClr val="09578B"/>
              </a:solidFill>
              <a:latin typeface="Abadi Extra Light"/>
            </a:endParaRPr>
          </a:p>
          <a:p>
            <a:pPr marL="285750" indent="-285750">
              <a:buFont typeface="Wingdings" panose="05000000000000000000" pitchFamily="2" charset="2"/>
              <a:buChar char="v"/>
            </a:pPr>
            <a:r>
              <a:rPr lang="en-US" sz="1800" b="1" dirty="0">
                <a:solidFill>
                  <a:srgbClr val="09578B"/>
                </a:solidFill>
                <a:latin typeface="Abadi Extra Light"/>
              </a:rPr>
              <a:t>Staff roles</a:t>
            </a:r>
          </a:p>
          <a:p>
            <a:endParaRPr lang="en-US" sz="1800" b="1" dirty="0">
              <a:solidFill>
                <a:srgbClr val="09578B"/>
              </a:solidFill>
              <a:latin typeface="Abadi Extra Light"/>
            </a:endParaRPr>
          </a:p>
          <a:p>
            <a:pPr marL="342900" indent="-342900">
              <a:buFont typeface="Wingdings" panose="05000000000000000000" pitchFamily="2" charset="2"/>
              <a:buChar char="v"/>
            </a:pPr>
            <a:r>
              <a:rPr lang="en-US" sz="1800" b="1" dirty="0">
                <a:solidFill>
                  <a:srgbClr val="09578B"/>
                </a:solidFill>
                <a:latin typeface="Abadi Extra Light"/>
              </a:rPr>
              <a:t>Timeline</a:t>
            </a:r>
          </a:p>
          <a:p>
            <a:pPr marL="342900" indent="-342900">
              <a:buFont typeface="Wingdings" panose="05000000000000000000" pitchFamily="2" charset="2"/>
              <a:buChar char="v"/>
            </a:pPr>
            <a:endParaRPr lang="en-US" sz="1800" b="1" dirty="0">
              <a:solidFill>
                <a:srgbClr val="09578B"/>
              </a:solidFill>
              <a:latin typeface="Abadi Extra Light"/>
            </a:endParaRPr>
          </a:p>
          <a:p>
            <a:pPr marL="342900" indent="-342900">
              <a:buFont typeface="Wingdings" panose="05000000000000000000" pitchFamily="2" charset="2"/>
              <a:buChar char="v"/>
            </a:pPr>
            <a:r>
              <a:rPr lang="en-US" sz="1800" b="1" dirty="0">
                <a:solidFill>
                  <a:srgbClr val="09578B"/>
                </a:solidFill>
                <a:latin typeface="Abadi Extra Light"/>
              </a:rPr>
              <a:t>Lottery information </a:t>
            </a:r>
          </a:p>
          <a:p>
            <a:endParaRPr lang="en-US" sz="1800" b="1" dirty="0">
              <a:solidFill>
                <a:srgbClr val="09578B"/>
              </a:solidFill>
              <a:latin typeface="Abadi Extra Light"/>
            </a:endParaRPr>
          </a:p>
          <a:p>
            <a:pPr marL="285750" indent="-285750">
              <a:buFont typeface="Wingdings" panose="05000000000000000000" pitchFamily="2" charset="2"/>
              <a:buChar char="v"/>
            </a:pPr>
            <a:r>
              <a:rPr lang="en-US" sz="1800" b="1" dirty="0">
                <a:solidFill>
                  <a:srgbClr val="09578B"/>
                </a:solidFill>
                <a:latin typeface="Abadi Extra Light"/>
              </a:rPr>
              <a:t>Participating Districts</a:t>
            </a:r>
          </a:p>
          <a:p>
            <a:pPr marL="285750" indent="-285750">
              <a:buFont typeface="Wingdings" panose="05000000000000000000" pitchFamily="2" charset="2"/>
              <a:buChar char="v"/>
            </a:pPr>
            <a:endParaRPr lang="en-US" sz="1800" b="1" dirty="0">
              <a:solidFill>
                <a:srgbClr val="09578B"/>
              </a:solidFill>
              <a:latin typeface="Abadi Extra Light"/>
            </a:endParaRPr>
          </a:p>
          <a:p>
            <a:pPr marL="285750" indent="-285750">
              <a:buFont typeface="Wingdings" panose="05000000000000000000" pitchFamily="2" charset="2"/>
              <a:buChar char="v"/>
            </a:pPr>
            <a:r>
              <a:rPr lang="en-US" sz="1800" b="1" dirty="0">
                <a:solidFill>
                  <a:srgbClr val="09578B"/>
                </a:solidFill>
                <a:latin typeface="Abadi Extra Light"/>
              </a:rPr>
              <a:t>Open Choice Information &amp; Contacts</a:t>
            </a:r>
          </a:p>
          <a:p>
            <a:endParaRPr lang="en-US" sz="1800" dirty="0">
              <a:solidFill>
                <a:schemeClr val="tx2"/>
              </a:solidFill>
            </a:endParaRPr>
          </a:p>
        </p:txBody>
      </p:sp>
    </p:spTree>
    <p:extLst>
      <p:ext uri="{BB962C8B-B14F-4D97-AF65-F5344CB8AC3E}">
        <p14:creationId xmlns:p14="http://schemas.microsoft.com/office/powerpoint/2010/main" val="335583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79800C-56A0-38D5-866A-2BAE7798F803}"/>
              </a:ext>
            </a:extLst>
          </p:cNvPr>
          <p:cNvSpPr>
            <a:spLocks noGrp="1"/>
          </p:cNvSpPr>
          <p:nvPr>
            <p:ph type="title"/>
          </p:nvPr>
        </p:nvSpPr>
        <p:spPr>
          <a:xfrm>
            <a:off x="1043631" y="809898"/>
            <a:ext cx="10173010" cy="1554480"/>
          </a:xfrm>
        </p:spPr>
        <p:txBody>
          <a:bodyPr anchor="ctr">
            <a:normAutofit/>
          </a:bodyPr>
          <a:lstStyle/>
          <a:p>
            <a:r>
              <a:rPr lang="en-US" sz="4800"/>
              <a:t>What is Open Choice?</a:t>
            </a:r>
          </a:p>
        </p:txBody>
      </p:sp>
      <p:cxnSp>
        <p:nvCxnSpPr>
          <p:cNvPr id="18" name="Straight Connector 1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1A622183-1317-BDBB-33B4-B1D180F4270B}"/>
              </a:ext>
            </a:extLst>
          </p:cNvPr>
          <p:cNvGraphicFramePr>
            <a:graphicFrameLocks noGrp="1"/>
          </p:cNvGraphicFramePr>
          <p:nvPr>
            <p:ph idx="1"/>
            <p:extLst>
              <p:ext uri="{D42A27DB-BD31-4B8C-83A1-F6EECF244321}">
                <p14:modId xmlns:p14="http://schemas.microsoft.com/office/powerpoint/2010/main" val="1576145653"/>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7146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D4A977-F487-6488-84C9-CD1D25C21256}"/>
              </a:ext>
            </a:extLst>
          </p:cNvPr>
          <p:cNvSpPr>
            <a:spLocks noGrp="1"/>
          </p:cNvSpPr>
          <p:nvPr>
            <p:ph type="title"/>
          </p:nvPr>
        </p:nvSpPr>
        <p:spPr>
          <a:xfrm>
            <a:off x="804672" y="802955"/>
            <a:ext cx="4977976" cy="1454051"/>
          </a:xfrm>
        </p:spPr>
        <p:txBody>
          <a:bodyPr>
            <a:normAutofit/>
          </a:bodyPr>
          <a:lstStyle/>
          <a:p>
            <a:r>
              <a:rPr lang="en-US" sz="3600" dirty="0">
                <a:solidFill>
                  <a:schemeClr val="tx2"/>
                </a:solidFill>
              </a:rPr>
              <a:t>How Does Open Choice Work?</a:t>
            </a:r>
          </a:p>
        </p:txBody>
      </p:sp>
      <p:sp>
        <p:nvSpPr>
          <p:cNvPr id="19" name="Content Placeholder 2">
            <a:extLst>
              <a:ext uri="{FF2B5EF4-FFF2-40B4-BE49-F238E27FC236}">
                <a16:creationId xmlns:a16="http://schemas.microsoft.com/office/drawing/2014/main" id="{5AB21545-BEBB-D20E-A127-D8E92FABCD90}"/>
              </a:ext>
            </a:extLst>
          </p:cNvPr>
          <p:cNvSpPr>
            <a:spLocks noGrp="1"/>
          </p:cNvSpPr>
          <p:nvPr>
            <p:ph idx="1"/>
          </p:nvPr>
        </p:nvSpPr>
        <p:spPr>
          <a:xfrm>
            <a:off x="804672" y="2421682"/>
            <a:ext cx="4977578" cy="3639289"/>
          </a:xfrm>
        </p:spPr>
        <p:txBody>
          <a:bodyPr anchor="ctr">
            <a:normAutofit/>
          </a:bodyPr>
          <a:lstStyle/>
          <a:p>
            <a:r>
              <a:rPr lang="en-US" sz="1800" dirty="0">
                <a:solidFill>
                  <a:schemeClr val="tx2"/>
                </a:solidFill>
                <a:latin typeface="Abadi Extra Light"/>
              </a:rPr>
              <a:t>Students living in New Haven can apply to public schools in the suburbs, where seats are available.  Students must continue to reside in New Haven to be eligible for the program</a:t>
            </a:r>
          </a:p>
          <a:p>
            <a:r>
              <a:rPr lang="en-US" sz="1800" dirty="0">
                <a:solidFill>
                  <a:schemeClr val="tx2"/>
                </a:solidFill>
                <a:latin typeface="Abadi Extra Light"/>
              </a:rPr>
              <a:t>Students living in the suburbs can apply to specific schools in New Haven, where seats are available.  </a:t>
            </a:r>
          </a:p>
          <a:p>
            <a:r>
              <a:rPr lang="en-US" sz="1800" dirty="0">
                <a:solidFill>
                  <a:schemeClr val="tx2"/>
                </a:solidFill>
                <a:latin typeface="Abadi Extra Light"/>
              </a:rPr>
              <a:t>A lottery is held to assign students who applied for available seats.  If students are not assigned, they will remain on the waitlist until 9/30/26.</a:t>
            </a:r>
          </a:p>
          <a:p>
            <a:endParaRPr lang="en-US" sz="1800" dirty="0">
              <a:solidFill>
                <a:schemeClr val="tx2"/>
              </a:solidFill>
            </a:endParaRPr>
          </a:p>
        </p:txBody>
      </p:sp>
      <p:grpSp>
        <p:nvGrpSpPr>
          <p:cNvPr id="14" name="Group 13">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20" name="Freeform: Shape 19">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Schoolhouse">
            <a:extLst>
              <a:ext uri="{FF2B5EF4-FFF2-40B4-BE49-F238E27FC236}">
                <a16:creationId xmlns:a16="http://schemas.microsoft.com/office/drawing/2014/main" id="{A8DAD994-E178-9B1C-DF08-F70F388E417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1726" y="1629089"/>
            <a:ext cx="3620021" cy="3620021"/>
          </a:xfrm>
          <a:prstGeom prst="rect">
            <a:avLst/>
          </a:prstGeom>
        </p:spPr>
      </p:pic>
    </p:spTree>
    <p:extLst>
      <p:ext uri="{BB962C8B-B14F-4D97-AF65-F5344CB8AC3E}">
        <p14:creationId xmlns:p14="http://schemas.microsoft.com/office/powerpoint/2010/main" val="3892878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37E9C5C2-37C4-B126-7654-0C0513DE9F7F}"/>
              </a:ext>
            </a:extLst>
          </p:cNvPr>
          <p:cNvSpPr>
            <a:spLocks noGrp="1"/>
          </p:cNvSpPr>
          <p:nvPr>
            <p:ph type="title"/>
          </p:nvPr>
        </p:nvSpPr>
        <p:spPr>
          <a:xfrm>
            <a:off x="640080" y="1243013"/>
            <a:ext cx="3855720" cy="4371974"/>
          </a:xfrm>
        </p:spPr>
        <p:txBody>
          <a:bodyPr>
            <a:normAutofit/>
          </a:bodyPr>
          <a:lstStyle/>
          <a:p>
            <a:r>
              <a:rPr lang="en-US" sz="5400" dirty="0">
                <a:solidFill>
                  <a:schemeClr val="tx2"/>
                </a:solidFill>
              </a:rPr>
              <a:t>Open Choice Staff Roles</a:t>
            </a:r>
          </a:p>
        </p:txBody>
      </p:sp>
      <p:sp>
        <p:nvSpPr>
          <p:cNvPr id="3" name="Content Placeholder 2">
            <a:extLst>
              <a:ext uri="{FF2B5EF4-FFF2-40B4-BE49-F238E27FC236}">
                <a16:creationId xmlns:a16="http://schemas.microsoft.com/office/drawing/2014/main" id="{02DA6907-23F7-253D-4391-07D3C979746B}"/>
              </a:ext>
            </a:extLst>
          </p:cNvPr>
          <p:cNvSpPr>
            <a:spLocks noGrp="1"/>
          </p:cNvSpPr>
          <p:nvPr>
            <p:ph idx="1"/>
          </p:nvPr>
        </p:nvSpPr>
        <p:spPr>
          <a:xfrm>
            <a:off x="6172200" y="804671"/>
            <a:ext cx="5221224" cy="5578021"/>
          </a:xfrm>
        </p:spPr>
        <p:txBody>
          <a:bodyPr anchor="ctr">
            <a:normAutofit fontScale="77500" lnSpcReduction="20000"/>
          </a:bodyPr>
          <a:lstStyle/>
          <a:p>
            <a:r>
              <a:rPr lang="en-US" sz="1800" dirty="0">
                <a:solidFill>
                  <a:schemeClr val="tx2">
                    <a:lumMod val="75000"/>
                    <a:lumOff val="25000"/>
                  </a:schemeClr>
                </a:solidFill>
              </a:rPr>
              <a:t>Director of Technology and Operations</a:t>
            </a:r>
          </a:p>
          <a:p>
            <a:r>
              <a:rPr lang="en-US" sz="1800" b="1" dirty="0"/>
              <a:t>Todd Solli</a:t>
            </a:r>
            <a:endParaRPr lang="en-US" sz="1800" dirty="0"/>
          </a:p>
          <a:p>
            <a:pPr lvl="0"/>
            <a:r>
              <a:rPr lang="en-US" sz="1800" dirty="0"/>
              <a:t>Supervision of Choice programming </a:t>
            </a:r>
          </a:p>
          <a:p>
            <a:pPr lvl="0"/>
            <a:r>
              <a:rPr lang="en-US" sz="1800" dirty="0"/>
              <a:t>Management of Choice funding </a:t>
            </a:r>
          </a:p>
          <a:p>
            <a:pPr marL="0" indent="0">
              <a:buNone/>
            </a:pPr>
            <a:r>
              <a:rPr lang="en-US" sz="1800" dirty="0"/>
              <a:t> </a:t>
            </a:r>
          </a:p>
          <a:p>
            <a:r>
              <a:rPr lang="en-US" sz="1800" b="1" dirty="0">
                <a:solidFill>
                  <a:schemeClr val="tx2">
                    <a:lumMod val="75000"/>
                    <a:lumOff val="25000"/>
                  </a:schemeClr>
                </a:solidFill>
              </a:rPr>
              <a:t>Open Choice Liaison </a:t>
            </a:r>
          </a:p>
          <a:p>
            <a:r>
              <a:rPr lang="en-US" sz="1800" b="1" dirty="0"/>
              <a:t>Cara Schuler</a:t>
            </a:r>
            <a:endParaRPr lang="en-US" sz="1800" dirty="0"/>
          </a:p>
          <a:p>
            <a:pPr lvl="0"/>
            <a:r>
              <a:rPr lang="en-US" sz="1800" dirty="0"/>
              <a:t>Applications and enrollments​</a:t>
            </a:r>
          </a:p>
          <a:p>
            <a:pPr lvl="0"/>
            <a:r>
              <a:rPr lang="en-US" sz="1800" dirty="0"/>
              <a:t>Transportation​</a:t>
            </a:r>
          </a:p>
          <a:p>
            <a:pPr lvl="0"/>
            <a:r>
              <a:rPr lang="en-US" sz="1800" dirty="0"/>
              <a:t>After school activities (HS)​</a:t>
            </a:r>
          </a:p>
          <a:p>
            <a:pPr lvl="0"/>
            <a:r>
              <a:rPr lang="en-US" sz="1800" dirty="0"/>
              <a:t>Lottery​</a:t>
            </a:r>
          </a:p>
          <a:p>
            <a:pPr lvl="0"/>
            <a:r>
              <a:rPr lang="en-US" sz="1800" dirty="0"/>
              <a:t>Verifications / Information updates​​</a:t>
            </a:r>
          </a:p>
          <a:p>
            <a:pPr lvl="0"/>
            <a:r>
              <a:rPr lang="en-US" sz="1800" dirty="0"/>
              <a:t>Support students/families/schools</a:t>
            </a:r>
          </a:p>
          <a:p>
            <a:pPr marL="0" indent="0">
              <a:buNone/>
            </a:pPr>
            <a:r>
              <a:rPr lang="en-US" sz="1800" dirty="0"/>
              <a:t> </a:t>
            </a:r>
          </a:p>
          <a:p>
            <a:r>
              <a:rPr lang="en-US" sz="1800" b="1" dirty="0">
                <a:solidFill>
                  <a:schemeClr val="tx2">
                    <a:lumMod val="75000"/>
                    <a:lumOff val="25000"/>
                  </a:schemeClr>
                </a:solidFill>
              </a:rPr>
              <a:t>Secretary of Choice Programs</a:t>
            </a:r>
          </a:p>
          <a:p>
            <a:r>
              <a:rPr lang="en-US" sz="1800" b="1" dirty="0"/>
              <a:t>Shelly Backus</a:t>
            </a:r>
            <a:endParaRPr lang="en-US" sz="1800" dirty="0"/>
          </a:p>
          <a:p>
            <a:pPr lvl="0"/>
            <a:r>
              <a:rPr lang="en-US" sz="1800" dirty="0"/>
              <a:t>After-school activities</a:t>
            </a:r>
          </a:p>
          <a:p>
            <a:pPr lvl="0"/>
            <a:r>
              <a:rPr lang="en-US" sz="1800" dirty="0"/>
              <a:t>Support with registration/transportation</a:t>
            </a:r>
          </a:p>
          <a:p>
            <a:pPr lvl="0"/>
            <a:r>
              <a:rPr lang="en-US" sz="1800" dirty="0"/>
              <a:t>File maintenance </a:t>
            </a:r>
          </a:p>
          <a:p>
            <a:pPr lvl="0"/>
            <a:r>
              <a:rPr lang="en-US" sz="1800" dirty="0"/>
              <a:t>District mailings</a:t>
            </a:r>
          </a:p>
          <a:p>
            <a:endParaRPr lang="en-US" sz="1800" dirty="0">
              <a:solidFill>
                <a:schemeClr val="tx2"/>
              </a:solidFill>
            </a:endParaRPr>
          </a:p>
        </p:txBody>
      </p:sp>
    </p:spTree>
    <p:extLst>
      <p:ext uri="{BB962C8B-B14F-4D97-AF65-F5344CB8AC3E}">
        <p14:creationId xmlns:p14="http://schemas.microsoft.com/office/powerpoint/2010/main" val="1913900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709D7D5-F150-82DB-7DCC-6ED9A12AAD18}"/>
              </a:ext>
            </a:extLst>
          </p:cNvPr>
          <p:cNvSpPr>
            <a:spLocks noGrp="1"/>
          </p:cNvSpPr>
          <p:nvPr>
            <p:ph type="title"/>
          </p:nvPr>
        </p:nvSpPr>
        <p:spPr>
          <a:xfrm>
            <a:off x="793662" y="386930"/>
            <a:ext cx="10066122" cy="1298448"/>
          </a:xfrm>
        </p:spPr>
        <p:txBody>
          <a:bodyPr anchor="b">
            <a:normAutofit/>
          </a:bodyPr>
          <a:lstStyle/>
          <a:p>
            <a:r>
              <a:rPr lang="en-US" sz="4100"/>
              <a:t>Open Choice Timeline</a:t>
            </a:r>
            <a:br>
              <a:rPr lang="en-US" sz="4100"/>
            </a:br>
            <a:r>
              <a:rPr lang="en-US" sz="4100"/>
              <a:t>2026-2027</a:t>
            </a:r>
          </a:p>
        </p:txBody>
      </p:sp>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390ADB4-97EE-1B15-5804-F1361DA96957}"/>
              </a:ext>
            </a:extLst>
          </p:cNvPr>
          <p:cNvSpPr>
            <a:spLocks noGrp="1"/>
          </p:cNvSpPr>
          <p:nvPr>
            <p:ph idx="1"/>
          </p:nvPr>
        </p:nvSpPr>
        <p:spPr>
          <a:xfrm>
            <a:off x="793661" y="2599509"/>
            <a:ext cx="4530898" cy="3639450"/>
          </a:xfrm>
        </p:spPr>
        <p:txBody>
          <a:bodyPr anchor="ctr">
            <a:normAutofit/>
          </a:bodyPr>
          <a:lstStyle/>
          <a:p>
            <a:pPr marL="0" indent="0" fontAlgn="t">
              <a:buNone/>
            </a:pPr>
            <a:endParaRPr lang="en-US" sz="2000"/>
          </a:p>
          <a:p>
            <a:endParaRPr lang="en-US" sz="2000"/>
          </a:p>
        </p:txBody>
      </p:sp>
      <p:sp>
        <p:nvSpPr>
          <p:cNvPr id="15" name="Rectangle 14">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a:extLst>
              <a:ext uri="{FF2B5EF4-FFF2-40B4-BE49-F238E27FC236}">
                <a16:creationId xmlns:a16="http://schemas.microsoft.com/office/drawing/2014/main" id="{D68A6900-74F2-7CE3-E5D2-CE834E71C83B}"/>
              </a:ext>
            </a:extLst>
          </p:cNvPr>
          <p:cNvGraphicFramePr>
            <a:graphicFrameLocks noGrp="1"/>
          </p:cNvGraphicFramePr>
          <p:nvPr>
            <p:extLst>
              <p:ext uri="{D42A27DB-BD31-4B8C-83A1-F6EECF244321}">
                <p14:modId xmlns:p14="http://schemas.microsoft.com/office/powerpoint/2010/main" val="1531531323"/>
              </p:ext>
            </p:extLst>
          </p:nvPr>
        </p:nvGraphicFramePr>
        <p:xfrm>
          <a:off x="3905250" y="2295525"/>
          <a:ext cx="7156560" cy="3800476"/>
        </p:xfrm>
        <a:graphic>
          <a:graphicData uri="http://schemas.openxmlformats.org/drawingml/2006/table">
            <a:tbl>
              <a:tblPr firstRow="1" bandRow="1">
                <a:tableStyleId>{5C22544A-7EE6-4342-B048-85BDC9FD1C3A}</a:tableStyleId>
              </a:tblPr>
              <a:tblGrid>
                <a:gridCol w="4228531">
                  <a:extLst>
                    <a:ext uri="{9D8B030D-6E8A-4147-A177-3AD203B41FA5}">
                      <a16:colId xmlns:a16="http://schemas.microsoft.com/office/drawing/2014/main" val="2945235884"/>
                    </a:ext>
                  </a:extLst>
                </a:gridCol>
                <a:gridCol w="2928029">
                  <a:extLst>
                    <a:ext uri="{9D8B030D-6E8A-4147-A177-3AD203B41FA5}">
                      <a16:colId xmlns:a16="http://schemas.microsoft.com/office/drawing/2014/main" val="1535375084"/>
                    </a:ext>
                  </a:extLst>
                </a:gridCol>
              </a:tblGrid>
              <a:tr h="535780">
                <a:tc>
                  <a:txBody>
                    <a:bodyPr/>
                    <a:lstStyle/>
                    <a:p>
                      <a:endParaRPr lang="en-US" sz="1800"/>
                    </a:p>
                  </a:txBody>
                  <a:tcPr marL="92468" marR="92468" marT="46234" marB="46234"/>
                </a:tc>
                <a:tc>
                  <a:txBody>
                    <a:bodyPr/>
                    <a:lstStyle/>
                    <a:p>
                      <a:endParaRPr lang="en-US" sz="1800"/>
                    </a:p>
                  </a:txBody>
                  <a:tcPr marL="92468" marR="92468" marT="46234" marB="46234"/>
                </a:tc>
                <a:extLst>
                  <a:ext uri="{0D108BD9-81ED-4DB2-BD59-A6C34878D82A}">
                    <a16:rowId xmlns:a16="http://schemas.microsoft.com/office/drawing/2014/main" val="1953007499"/>
                  </a:ext>
                </a:extLst>
              </a:tr>
              <a:tr h="239316">
                <a:tc>
                  <a:txBody>
                    <a:bodyPr/>
                    <a:lstStyle/>
                    <a:p>
                      <a:pPr>
                        <a:spcAft>
                          <a:spcPts val="0"/>
                        </a:spcAft>
                      </a:pPr>
                      <a:r>
                        <a:rPr lang="en-US" sz="1100" dirty="0">
                          <a:effectLst/>
                          <a:latin typeface="Abadi Extra Light"/>
                        </a:rPr>
                        <a:t>Districts report available seats</a:t>
                      </a:r>
                    </a:p>
                  </a:txBody>
                  <a:tcPr marL="69351" marR="69351" marT="0" marB="0"/>
                </a:tc>
                <a:tc>
                  <a:txBody>
                    <a:bodyPr/>
                    <a:lstStyle/>
                    <a:p>
                      <a:pPr>
                        <a:spcAft>
                          <a:spcPts val="0"/>
                        </a:spcAft>
                      </a:pPr>
                      <a:r>
                        <a:rPr lang="en-US" sz="1100" dirty="0">
                          <a:effectLst/>
                          <a:latin typeface="Abadi Extra Light"/>
                        </a:rPr>
                        <a:t>By January  30</a:t>
                      </a:r>
                      <a:r>
                        <a:rPr lang="en-US" sz="1100" baseline="30000" dirty="0">
                          <a:effectLst/>
                          <a:latin typeface="Abadi Extra Light"/>
                        </a:rPr>
                        <a:t>th</a:t>
                      </a:r>
                      <a:r>
                        <a:rPr lang="en-US" sz="1100" dirty="0">
                          <a:effectLst/>
                          <a:latin typeface="Abadi Extra Light"/>
                        </a:rPr>
                        <a:t> (Friday)</a:t>
                      </a:r>
                    </a:p>
                  </a:txBody>
                  <a:tcPr marL="69351" marR="69351" marT="0" marB="0"/>
                </a:tc>
                <a:extLst>
                  <a:ext uri="{0D108BD9-81ED-4DB2-BD59-A6C34878D82A}">
                    <a16:rowId xmlns:a16="http://schemas.microsoft.com/office/drawing/2014/main" val="1451900169"/>
                  </a:ext>
                </a:extLst>
              </a:tr>
              <a:tr h="239316">
                <a:tc>
                  <a:txBody>
                    <a:bodyPr/>
                    <a:lstStyle/>
                    <a:p>
                      <a:pPr>
                        <a:spcAft>
                          <a:spcPts val="0"/>
                        </a:spcAft>
                      </a:pPr>
                      <a:r>
                        <a:rPr lang="en-US" sz="1100" dirty="0">
                          <a:effectLst/>
                          <a:latin typeface="Abadi Extra Light"/>
                        </a:rPr>
                        <a:t>Applications available online</a:t>
                      </a:r>
                    </a:p>
                  </a:txBody>
                  <a:tcPr marL="69351" marR="69351" marT="0" marB="0"/>
                </a:tc>
                <a:tc>
                  <a:txBody>
                    <a:bodyPr/>
                    <a:lstStyle/>
                    <a:p>
                      <a:pPr>
                        <a:spcAft>
                          <a:spcPts val="0"/>
                        </a:spcAft>
                      </a:pPr>
                      <a:r>
                        <a:rPr lang="en-US" sz="1100" dirty="0">
                          <a:effectLst/>
                          <a:latin typeface="Abadi Extra Light"/>
                        </a:rPr>
                        <a:t>By March 1</a:t>
                      </a:r>
                      <a:r>
                        <a:rPr lang="en-US" sz="1100" baseline="30000" dirty="0">
                          <a:effectLst/>
                          <a:latin typeface="Abadi Extra Light"/>
                        </a:rPr>
                        <a:t>st</a:t>
                      </a:r>
                      <a:r>
                        <a:rPr lang="en-US" sz="1100" dirty="0">
                          <a:effectLst/>
                          <a:latin typeface="Abadi Extra Light"/>
                        </a:rPr>
                        <a:t> (Sunday)</a:t>
                      </a:r>
                    </a:p>
                  </a:txBody>
                  <a:tcPr marL="69351" marR="69351" marT="0" marB="0"/>
                </a:tc>
                <a:extLst>
                  <a:ext uri="{0D108BD9-81ED-4DB2-BD59-A6C34878D82A}">
                    <a16:rowId xmlns:a16="http://schemas.microsoft.com/office/drawing/2014/main" val="1290523439"/>
                  </a:ext>
                </a:extLst>
              </a:tr>
              <a:tr h="435768">
                <a:tc>
                  <a:txBody>
                    <a:bodyPr/>
                    <a:lstStyle/>
                    <a:p>
                      <a:pPr>
                        <a:spcAft>
                          <a:spcPts val="0"/>
                        </a:spcAft>
                      </a:pPr>
                      <a:r>
                        <a:rPr lang="en-US" sz="1100" dirty="0">
                          <a:effectLst/>
                          <a:latin typeface="Abadi Extra Light"/>
                        </a:rPr>
                        <a:t>Family Information Night @ Mitchell Library (New Haven)</a:t>
                      </a:r>
                    </a:p>
                  </a:txBody>
                  <a:tcPr marL="69351" marR="69351" marT="0" marB="0"/>
                </a:tc>
                <a:tc>
                  <a:txBody>
                    <a:bodyPr/>
                    <a:lstStyle/>
                    <a:p>
                      <a:pPr>
                        <a:spcAft>
                          <a:spcPts val="0"/>
                        </a:spcAft>
                      </a:pPr>
                      <a:r>
                        <a:rPr lang="en-US" sz="1100" dirty="0">
                          <a:effectLst/>
                          <a:latin typeface="Abadi Extra Light"/>
                        </a:rPr>
                        <a:t>By March 4th (Wednesday)</a:t>
                      </a:r>
                    </a:p>
                  </a:txBody>
                  <a:tcPr marL="69351" marR="69351" marT="0" marB="0"/>
                </a:tc>
                <a:extLst>
                  <a:ext uri="{0D108BD9-81ED-4DB2-BD59-A6C34878D82A}">
                    <a16:rowId xmlns:a16="http://schemas.microsoft.com/office/drawing/2014/main" val="1044000833"/>
                  </a:ext>
                </a:extLst>
              </a:tr>
              <a:tr h="435768">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100" dirty="0">
                          <a:effectLst/>
                          <a:latin typeface="Abadi Extra Light"/>
                        </a:rPr>
                        <a:t>Family information night Flyers sent to schools via email</a:t>
                      </a:r>
                    </a:p>
                  </a:txBody>
                  <a:tcPr marL="69351" marR="69351" marT="0" marB="0"/>
                </a:tc>
                <a:tc>
                  <a:txBody>
                    <a:bodyPr/>
                    <a:lstStyle/>
                    <a:p>
                      <a:pPr>
                        <a:spcAft>
                          <a:spcPts val="0"/>
                        </a:spcAft>
                      </a:pPr>
                      <a:r>
                        <a:rPr lang="en-US" sz="1100" dirty="0">
                          <a:effectLst/>
                          <a:latin typeface="Abadi Extra Light"/>
                        </a:rPr>
                        <a:t>March 2nd (Monday)</a:t>
                      </a:r>
                    </a:p>
                  </a:txBody>
                  <a:tcPr marL="69351" marR="69351" marT="0" marB="0"/>
                </a:tc>
                <a:extLst>
                  <a:ext uri="{0D108BD9-81ED-4DB2-BD59-A6C34878D82A}">
                    <a16:rowId xmlns:a16="http://schemas.microsoft.com/office/drawing/2014/main" val="1446576595"/>
                  </a:ext>
                </a:extLst>
              </a:tr>
              <a:tr h="239316">
                <a:tc>
                  <a:txBody>
                    <a:bodyPr/>
                    <a:lstStyle/>
                    <a:p>
                      <a:pPr>
                        <a:spcAft>
                          <a:spcPts val="0"/>
                        </a:spcAft>
                      </a:pPr>
                      <a:r>
                        <a:rPr lang="en-US" sz="1100">
                          <a:effectLst/>
                          <a:latin typeface="Abadi Extra Light"/>
                        </a:rPr>
                        <a:t>Application deadline </a:t>
                      </a:r>
                      <a:endParaRPr lang="en-US" sz="1100" dirty="0">
                        <a:effectLst/>
                        <a:latin typeface="Abadi Extra Light"/>
                      </a:endParaRPr>
                    </a:p>
                  </a:txBody>
                  <a:tcPr marL="69351" marR="69351" marT="0" marB="0"/>
                </a:tc>
                <a:tc>
                  <a:txBody>
                    <a:bodyPr/>
                    <a:lstStyle/>
                    <a:p>
                      <a:pPr>
                        <a:spcAft>
                          <a:spcPts val="0"/>
                        </a:spcAft>
                      </a:pPr>
                      <a:r>
                        <a:rPr lang="en-US" sz="1100" dirty="0">
                          <a:effectLst/>
                          <a:latin typeface="Abadi Extra Light"/>
                        </a:rPr>
                        <a:t>March 31</a:t>
                      </a:r>
                      <a:r>
                        <a:rPr lang="en-US" sz="1100" baseline="30000" dirty="0">
                          <a:effectLst/>
                          <a:latin typeface="Abadi Extra Light"/>
                        </a:rPr>
                        <a:t>st</a:t>
                      </a:r>
                      <a:r>
                        <a:rPr lang="en-US" sz="1100" dirty="0">
                          <a:effectLst/>
                          <a:latin typeface="Abadi Extra Light"/>
                        </a:rPr>
                        <a:t> at 3:30 PM (Tuesday)</a:t>
                      </a:r>
                    </a:p>
                  </a:txBody>
                  <a:tcPr marL="69351" marR="69351" marT="0" marB="0"/>
                </a:tc>
                <a:extLst>
                  <a:ext uri="{0D108BD9-81ED-4DB2-BD59-A6C34878D82A}">
                    <a16:rowId xmlns:a16="http://schemas.microsoft.com/office/drawing/2014/main" val="891870433"/>
                  </a:ext>
                </a:extLst>
              </a:tr>
              <a:tr h="239316">
                <a:tc>
                  <a:txBody>
                    <a:bodyPr/>
                    <a:lstStyle/>
                    <a:p>
                      <a:pPr>
                        <a:spcAft>
                          <a:spcPts val="0"/>
                        </a:spcAft>
                      </a:pPr>
                      <a:r>
                        <a:rPr lang="en-US" sz="1100" dirty="0">
                          <a:effectLst/>
                          <a:latin typeface="Abadi Extra Light"/>
                        </a:rPr>
                        <a:t>Blind lottery of all qualified applicants </a:t>
                      </a:r>
                    </a:p>
                  </a:txBody>
                  <a:tcPr marL="69351" marR="69351" marT="0" marB="0"/>
                </a:tc>
                <a:tc>
                  <a:txBody>
                    <a:bodyPr/>
                    <a:lstStyle/>
                    <a:p>
                      <a:pPr>
                        <a:spcAft>
                          <a:spcPts val="0"/>
                        </a:spcAft>
                      </a:pPr>
                      <a:r>
                        <a:rPr lang="en-US" sz="1100" dirty="0">
                          <a:effectLst/>
                          <a:latin typeface="Abadi Extra Light"/>
                        </a:rPr>
                        <a:t>April 2</a:t>
                      </a:r>
                      <a:r>
                        <a:rPr lang="en-US" sz="1100" baseline="30000" dirty="0">
                          <a:effectLst/>
                          <a:latin typeface="Abadi Extra Light"/>
                        </a:rPr>
                        <a:t>nd</a:t>
                      </a:r>
                      <a:r>
                        <a:rPr lang="en-US" sz="1100" dirty="0">
                          <a:effectLst/>
                          <a:latin typeface="Abadi Extra Light"/>
                        </a:rPr>
                        <a:t> (Thursday)</a:t>
                      </a:r>
                    </a:p>
                  </a:txBody>
                  <a:tcPr marL="69351" marR="69351" marT="0" marB="0"/>
                </a:tc>
                <a:extLst>
                  <a:ext uri="{0D108BD9-81ED-4DB2-BD59-A6C34878D82A}">
                    <a16:rowId xmlns:a16="http://schemas.microsoft.com/office/drawing/2014/main" val="3254325293"/>
                  </a:ext>
                </a:extLst>
              </a:tr>
              <a:tr h="239316">
                <a:tc>
                  <a:txBody>
                    <a:bodyPr/>
                    <a:lstStyle/>
                    <a:p>
                      <a:pPr>
                        <a:spcAft>
                          <a:spcPts val="0"/>
                        </a:spcAft>
                      </a:pPr>
                      <a:r>
                        <a:rPr lang="en-US" sz="1100">
                          <a:effectLst/>
                          <a:latin typeface="Abadi Extra Light"/>
                        </a:rPr>
                        <a:t>Initial placements made</a:t>
                      </a:r>
                      <a:endParaRPr lang="en-US" sz="1100" dirty="0">
                        <a:effectLst/>
                        <a:latin typeface="Abadi Extra Light"/>
                      </a:endParaRPr>
                    </a:p>
                  </a:txBody>
                  <a:tcPr marL="69351" marR="69351" marT="0" marB="0"/>
                </a:tc>
                <a:tc>
                  <a:txBody>
                    <a:bodyPr/>
                    <a:lstStyle/>
                    <a:p>
                      <a:pPr>
                        <a:spcAft>
                          <a:spcPts val="0"/>
                        </a:spcAft>
                      </a:pPr>
                      <a:r>
                        <a:rPr lang="en-US" sz="1100" dirty="0">
                          <a:effectLst/>
                          <a:latin typeface="Abadi Extra Light"/>
                        </a:rPr>
                        <a:t>By April 7</a:t>
                      </a:r>
                      <a:r>
                        <a:rPr lang="en-US" sz="1100" baseline="30000" dirty="0">
                          <a:effectLst/>
                          <a:latin typeface="Abadi Extra Light"/>
                        </a:rPr>
                        <a:t>th</a:t>
                      </a:r>
                      <a:r>
                        <a:rPr lang="en-US" sz="1100" dirty="0">
                          <a:effectLst/>
                          <a:latin typeface="Abadi Extra Light"/>
                        </a:rPr>
                        <a:t> (Monday)</a:t>
                      </a:r>
                    </a:p>
                  </a:txBody>
                  <a:tcPr marL="69351" marR="69351" marT="0" marB="0"/>
                </a:tc>
                <a:extLst>
                  <a:ext uri="{0D108BD9-81ED-4DB2-BD59-A6C34878D82A}">
                    <a16:rowId xmlns:a16="http://schemas.microsoft.com/office/drawing/2014/main" val="840826877"/>
                  </a:ext>
                </a:extLst>
              </a:tr>
              <a:tr h="239316">
                <a:tc>
                  <a:txBody>
                    <a:bodyPr/>
                    <a:lstStyle/>
                    <a:p>
                      <a:pPr>
                        <a:spcAft>
                          <a:spcPts val="0"/>
                        </a:spcAft>
                      </a:pPr>
                      <a:r>
                        <a:rPr lang="en-US" sz="1100" dirty="0">
                          <a:effectLst/>
                          <a:latin typeface="Abadi Extra Light"/>
                        </a:rPr>
                        <a:t>Notifications mailed to families </a:t>
                      </a:r>
                    </a:p>
                  </a:txBody>
                  <a:tcPr marL="69351" marR="69351" marT="0" marB="0"/>
                </a:tc>
                <a:tc>
                  <a:txBody>
                    <a:bodyPr/>
                    <a:lstStyle/>
                    <a:p>
                      <a:pPr>
                        <a:spcAft>
                          <a:spcPts val="0"/>
                        </a:spcAft>
                      </a:pPr>
                      <a:r>
                        <a:rPr lang="en-US" sz="1100" dirty="0">
                          <a:effectLst/>
                          <a:latin typeface="Abadi Extra Light"/>
                        </a:rPr>
                        <a:t>By April 13</a:t>
                      </a:r>
                      <a:r>
                        <a:rPr lang="en-US" sz="1100" baseline="30000" dirty="0">
                          <a:effectLst/>
                          <a:latin typeface="Abadi Extra Light"/>
                        </a:rPr>
                        <a:t>th</a:t>
                      </a:r>
                      <a:r>
                        <a:rPr lang="en-US" sz="1100" dirty="0">
                          <a:effectLst/>
                          <a:latin typeface="Abadi Extra Light"/>
                        </a:rPr>
                        <a:t> (Monday)</a:t>
                      </a:r>
                    </a:p>
                  </a:txBody>
                  <a:tcPr marL="69351" marR="69351" marT="0" marB="0"/>
                </a:tc>
                <a:extLst>
                  <a:ext uri="{0D108BD9-81ED-4DB2-BD59-A6C34878D82A}">
                    <a16:rowId xmlns:a16="http://schemas.microsoft.com/office/drawing/2014/main" val="2647504257"/>
                  </a:ext>
                </a:extLst>
              </a:tr>
              <a:tr h="239316">
                <a:tc>
                  <a:txBody>
                    <a:bodyPr/>
                    <a:lstStyle/>
                    <a:p>
                      <a:pPr>
                        <a:spcAft>
                          <a:spcPts val="0"/>
                        </a:spcAft>
                      </a:pPr>
                      <a:r>
                        <a:rPr lang="en-US" sz="1100">
                          <a:effectLst/>
                          <a:latin typeface="Abadi Extra Light"/>
                        </a:rPr>
                        <a:t>Parent deadline to accept/decline placement </a:t>
                      </a:r>
                      <a:endParaRPr lang="en-US" sz="1100" dirty="0">
                        <a:effectLst/>
                        <a:latin typeface="Abadi Extra Light"/>
                      </a:endParaRPr>
                    </a:p>
                  </a:txBody>
                  <a:tcPr marL="69351" marR="69351" marT="0" marB="0"/>
                </a:tc>
                <a:tc>
                  <a:txBody>
                    <a:bodyPr/>
                    <a:lstStyle/>
                    <a:p>
                      <a:pPr>
                        <a:spcAft>
                          <a:spcPts val="0"/>
                        </a:spcAft>
                      </a:pPr>
                      <a:r>
                        <a:rPr lang="en-US" sz="1100" dirty="0">
                          <a:effectLst/>
                          <a:latin typeface="Abadi Extra Light"/>
                        </a:rPr>
                        <a:t>By April 27</a:t>
                      </a:r>
                      <a:r>
                        <a:rPr lang="en-US" sz="1100" baseline="30000" dirty="0">
                          <a:effectLst/>
                          <a:latin typeface="Abadi Extra Light"/>
                        </a:rPr>
                        <a:t>th</a:t>
                      </a:r>
                      <a:r>
                        <a:rPr lang="en-US" sz="1100" dirty="0">
                          <a:effectLst/>
                          <a:latin typeface="Abadi Extra Light"/>
                        </a:rPr>
                        <a:t> (Monday)</a:t>
                      </a:r>
                    </a:p>
                  </a:txBody>
                  <a:tcPr marL="69351" marR="69351" marT="0" marB="0"/>
                </a:tc>
                <a:extLst>
                  <a:ext uri="{0D108BD9-81ED-4DB2-BD59-A6C34878D82A}">
                    <a16:rowId xmlns:a16="http://schemas.microsoft.com/office/drawing/2014/main" val="2218054342"/>
                  </a:ext>
                </a:extLst>
              </a:tr>
              <a:tr h="239316">
                <a:tc>
                  <a:txBody>
                    <a:bodyPr/>
                    <a:lstStyle/>
                    <a:p>
                      <a:pPr>
                        <a:spcAft>
                          <a:spcPts val="0"/>
                        </a:spcAft>
                      </a:pPr>
                      <a:r>
                        <a:rPr lang="en-US" sz="1100" dirty="0">
                          <a:effectLst/>
                          <a:latin typeface="Abadi Extra Light"/>
                        </a:rPr>
                        <a:t>District lists sent to superintendents &amp; principals </a:t>
                      </a:r>
                    </a:p>
                  </a:txBody>
                  <a:tcPr marL="69351" marR="69351" marT="0" marB="0"/>
                </a:tc>
                <a:tc>
                  <a:txBody>
                    <a:bodyPr/>
                    <a:lstStyle/>
                    <a:p>
                      <a:pPr>
                        <a:spcAft>
                          <a:spcPts val="0"/>
                        </a:spcAft>
                      </a:pPr>
                      <a:r>
                        <a:rPr lang="en-US" sz="1100" dirty="0">
                          <a:effectLst/>
                          <a:latin typeface="Abadi Extra Light"/>
                        </a:rPr>
                        <a:t>By May 11</a:t>
                      </a:r>
                      <a:r>
                        <a:rPr lang="en-US" sz="1100" baseline="30000" dirty="0">
                          <a:effectLst/>
                          <a:latin typeface="Abadi Extra Light"/>
                        </a:rPr>
                        <a:t>th</a:t>
                      </a:r>
                      <a:r>
                        <a:rPr lang="en-US" sz="1100" dirty="0">
                          <a:effectLst/>
                          <a:latin typeface="Abadi Extra Light"/>
                        </a:rPr>
                        <a:t> (Monday)</a:t>
                      </a:r>
                    </a:p>
                  </a:txBody>
                  <a:tcPr marL="69351" marR="69351" marT="0" marB="0"/>
                </a:tc>
                <a:extLst>
                  <a:ext uri="{0D108BD9-81ED-4DB2-BD59-A6C34878D82A}">
                    <a16:rowId xmlns:a16="http://schemas.microsoft.com/office/drawing/2014/main" val="3814528851"/>
                  </a:ext>
                </a:extLst>
              </a:tr>
              <a:tr h="239316">
                <a:tc>
                  <a:txBody>
                    <a:bodyPr/>
                    <a:lstStyle/>
                    <a:p>
                      <a:pPr>
                        <a:spcAft>
                          <a:spcPts val="0"/>
                        </a:spcAft>
                      </a:pPr>
                      <a:endParaRPr lang="en-US" sz="1100" dirty="0">
                        <a:effectLst/>
                        <a:latin typeface="Abadi Extra Light"/>
                      </a:endParaRPr>
                    </a:p>
                  </a:txBody>
                  <a:tcPr marL="69351" marR="69351" marT="0" marB="0"/>
                </a:tc>
                <a:tc>
                  <a:txBody>
                    <a:bodyPr/>
                    <a:lstStyle/>
                    <a:p>
                      <a:pPr>
                        <a:spcAft>
                          <a:spcPts val="0"/>
                        </a:spcAft>
                      </a:pPr>
                      <a:r>
                        <a:rPr lang="en-US" sz="1100" dirty="0">
                          <a:effectLst/>
                          <a:highlight>
                            <a:srgbClr val="FFFF00"/>
                          </a:highlight>
                          <a:latin typeface="Abadi Extra Light"/>
                        </a:rPr>
                        <a:t> </a:t>
                      </a:r>
                    </a:p>
                  </a:txBody>
                  <a:tcPr marL="69351" marR="69351" marT="0" marB="0"/>
                </a:tc>
                <a:extLst>
                  <a:ext uri="{0D108BD9-81ED-4DB2-BD59-A6C34878D82A}">
                    <a16:rowId xmlns:a16="http://schemas.microsoft.com/office/drawing/2014/main" val="142676442"/>
                  </a:ext>
                </a:extLst>
              </a:tr>
              <a:tr h="239316">
                <a:tc>
                  <a:txBody>
                    <a:bodyPr/>
                    <a:lstStyle/>
                    <a:p>
                      <a:pPr>
                        <a:spcAft>
                          <a:spcPts val="0"/>
                        </a:spcAft>
                      </a:pPr>
                      <a:r>
                        <a:rPr lang="en-US" sz="1100">
                          <a:effectLst/>
                          <a:latin typeface="Abadi Extra Light"/>
                        </a:rPr>
                        <a:t>Place additional students (in available slots)</a:t>
                      </a:r>
                      <a:endParaRPr lang="en-US" sz="1100" dirty="0">
                        <a:effectLst/>
                        <a:latin typeface="Abadi Extra Light"/>
                      </a:endParaRPr>
                    </a:p>
                  </a:txBody>
                  <a:tcPr marL="69351" marR="69351" marT="0" marB="0"/>
                </a:tc>
                <a:tc>
                  <a:txBody>
                    <a:bodyPr/>
                    <a:lstStyle/>
                    <a:p>
                      <a:pPr>
                        <a:spcAft>
                          <a:spcPts val="0"/>
                        </a:spcAft>
                      </a:pPr>
                      <a:r>
                        <a:rPr lang="en-US" sz="1100" dirty="0">
                          <a:effectLst/>
                          <a:latin typeface="Abadi Extra Light"/>
                        </a:rPr>
                        <a:t>May 2</a:t>
                      </a:r>
                      <a:r>
                        <a:rPr lang="en-US" sz="1100" baseline="30000" dirty="0">
                          <a:effectLst/>
                          <a:latin typeface="Abadi Extra Light"/>
                        </a:rPr>
                        <a:t>nd</a:t>
                      </a:r>
                      <a:r>
                        <a:rPr lang="en-US" sz="1100" dirty="0">
                          <a:effectLst/>
                          <a:latin typeface="Abadi Extra Light"/>
                        </a:rPr>
                        <a:t>  – September 12</a:t>
                      </a:r>
                      <a:r>
                        <a:rPr lang="en-US" sz="1100" baseline="30000" dirty="0">
                          <a:effectLst/>
                          <a:latin typeface="Abadi Extra Light"/>
                        </a:rPr>
                        <a:t>th</a:t>
                      </a:r>
                      <a:r>
                        <a:rPr lang="en-US" sz="1100" dirty="0">
                          <a:effectLst/>
                          <a:latin typeface="Abadi Extra Light"/>
                        </a:rPr>
                        <a:t> </a:t>
                      </a:r>
                    </a:p>
                  </a:txBody>
                  <a:tcPr marL="69351" marR="69351" marT="0" marB="0"/>
                </a:tc>
                <a:extLst>
                  <a:ext uri="{0D108BD9-81ED-4DB2-BD59-A6C34878D82A}">
                    <a16:rowId xmlns:a16="http://schemas.microsoft.com/office/drawing/2014/main" val="3058874464"/>
                  </a:ext>
                </a:extLst>
              </a:tr>
            </a:tbl>
          </a:graphicData>
        </a:graphic>
      </p:graphicFrame>
    </p:spTree>
    <p:extLst>
      <p:ext uri="{BB962C8B-B14F-4D97-AF65-F5344CB8AC3E}">
        <p14:creationId xmlns:p14="http://schemas.microsoft.com/office/powerpoint/2010/main" val="119972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ECCB0-17D1-63E7-5555-D8A586A5C0A6}"/>
              </a:ext>
            </a:extLst>
          </p:cNvPr>
          <p:cNvSpPr>
            <a:spLocks noGrp="1"/>
          </p:cNvSpPr>
          <p:nvPr>
            <p:ph type="title"/>
          </p:nvPr>
        </p:nvSpPr>
        <p:spPr/>
        <p:txBody>
          <a:bodyPr/>
          <a:lstStyle/>
          <a:p>
            <a:r>
              <a:rPr lang="en-US" dirty="0"/>
              <a:t>2026-2027  Open Choice seats into Suburbs</a:t>
            </a:r>
          </a:p>
        </p:txBody>
      </p:sp>
      <p:graphicFrame>
        <p:nvGraphicFramePr>
          <p:cNvPr id="4" name="Content Placeholder 3">
            <a:extLst>
              <a:ext uri="{FF2B5EF4-FFF2-40B4-BE49-F238E27FC236}">
                <a16:creationId xmlns:a16="http://schemas.microsoft.com/office/drawing/2014/main" id="{517451BD-2398-EC76-FC23-39CBA629E5F1}"/>
              </a:ext>
            </a:extLst>
          </p:cNvPr>
          <p:cNvGraphicFramePr>
            <a:graphicFrameLocks noGrp="1"/>
          </p:cNvGraphicFramePr>
          <p:nvPr>
            <p:ph idx="1"/>
            <p:extLst>
              <p:ext uri="{D42A27DB-BD31-4B8C-83A1-F6EECF244321}">
                <p14:modId xmlns:p14="http://schemas.microsoft.com/office/powerpoint/2010/main" val="3696964599"/>
              </p:ext>
            </p:extLst>
          </p:nvPr>
        </p:nvGraphicFramePr>
        <p:xfrm>
          <a:off x="1057835" y="1308846"/>
          <a:ext cx="10079580" cy="5269184"/>
        </p:xfrm>
        <a:graphic>
          <a:graphicData uri="http://schemas.openxmlformats.org/drawingml/2006/table">
            <a:tbl>
              <a:tblPr firstRow="1" bandRow="1">
                <a:tableStyleId>{5C22544A-7EE6-4342-B048-85BDC9FD1C3A}</a:tableStyleId>
              </a:tblPr>
              <a:tblGrid>
                <a:gridCol w="2512581">
                  <a:extLst>
                    <a:ext uri="{9D8B030D-6E8A-4147-A177-3AD203B41FA5}">
                      <a16:colId xmlns:a16="http://schemas.microsoft.com/office/drawing/2014/main" val="1699636912"/>
                    </a:ext>
                  </a:extLst>
                </a:gridCol>
                <a:gridCol w="2522333">
                  <a:extLst>
                    <a:ext uri="{9D8B030D-6E8A-4147-A177-3AD203B41FA5}">
                      <a16:colId xmlns:a16="http://schemas.microsoft.com/office/drawing/2014/main" val="3142134142"/>
                    </a:ext>
                  </a:extLst>
                </a:gridCol>
                <a:gridCol w="2522333">
                  <a:extLst>
                    <a:ext uri="{9D8B030D-6E8A-4147-A177-3AD203B41FA5}">
                      <a16:colId xmlns:a16="http://schemas.microsoft.com/office/drawing/2014/main" val="1488211949"/>
                    </a:ext>
                  </a:extLst>
                </a:gridCol>
                <a:gridCol w="2522333">
                  <a:extLst>
                    <a:ext uri="{9D8B030D-6E8A-4147-A177-3AD203B41FA5}">
                      <a16:colId xmlns:a16="http://schemas.microsoft.com/office/drawing/2014/main" val="701698117"/>
                    </a:ext>
                  </a:extLst>
                </a:gridCol>
              </a:tblGrid>
              <a:tr h="535951">
                <a:tc>
                  <a:txBody>
                    <a:bodyPr/>
                    <a:lstStyle/>
                    <a:p>
                      <a:pPr algn="ctr" fontAlgn="b"/>
                      <a:r>
                        <a:rPr lang="en-US" sz="1100" b="1" i="0" u="none" strike="noStrike" dirty="0">
                          <a:solidFill>
                            <a:schemeClr val="bg1"/>
                          </a:solidFill>
                          <a:effectLst/>
                          <a:latin typeface="Abadi Extra Light" panose="020B0204020104020204" pitchFamily="34" charset="0"/>
                        </a:rPr>
                        <a:t>District / School</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25-26 </a:t>
                      </a:r>
                    </a:p>
                    <a:p>
                      <a:pPr algn="ctr" fontAlgn="b"/>
                      <a:r>
                        <a:rPr lang="en-US" sz="1100" b="1" i="0" u="none" strike="noStrike" dirty="0">
                          <a:solidFill>
                            <a:schemeClr val="bg1"/>
                          </a:solidFill>
                          <a:effectLst/>
                          <a:latin typeface="Abadi Extra Light" panose="020B0204020104020204" pitchFamily="34" charset="0"/>
                        </a:rPr>
                        <a:t> New Seats Grade Levels</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25-26</a:t>
                      </a:r>
                    </a:p>
                    <a:p>
                      <a:pPr algn="ctr" fontAlgn="b"/>
                      <a:r>
                        <a:rPr lang="en-US" sz="1100" b="1" i="0" u="none" strike="noStrike" dirty="0">
                          <a:solidFill>
                            <a:schemeClr val="bg1"/>
                          </a:solidFill>
                          <a:effectLst/>
                          <a:latin typeface="Abadi Extra Light" panose="020B0204020104020204" pitchFamily="34" charset="0"/>
                        </a:rPr>
                        <a:t> # New Seats</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Total New Seat by District</a:t>
                      </a:r>
                    </a:p>
                  </a:txBody>
                  <a:tcPr marL="7880" marR="7880" marT="7880" marB="0" anchor="b"/>
                </a:tc>
                <a:extLst>
                  <a:ext uri="{0D108BD9-81ED-4DB2-BD59-A6C34878D82A}">
                    <a16:rowId xmlns:a16="http://schemas.microsoft.com/office/drawing/2014/main" val="1744050213"/>
                  </a:ext>
                </a:extLst>
              </a:tr>
              <a:tr h="201231">
                <a:tc>
                  <a:txBody>
                    <a:bodyPr/>
                    <a:lstStyle/>
                    <a:p>
                      <a:pPr algn="l" fontAlgn="b"/>
                      <a:r>
                        <a:rPr lang="en-US" sz="1100" b="1" i="0" u="none" strike="noStrike" dirty="0">
                          <a:solidFill>
                            <a:srgbClr val="000000"/>
                          </a:solidFill>
                          <a:effectLst/>
                          <a:latin typeface="Abadi Extra Light" panose="020B0204020104020204" pitchFamily="34" charset="0"/>
                        </a:rPr>
                        <a:t>Bethany</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945773011"/>
                  </a:ext>
                </a:extLst>
              </a:tr>
              <a:tr h="201231">
                <a:tc>
                  <a:txBody>
                    <a:bodyPr/>
                    <a:lstStyle/>
                    <a:p>
                      <a:pPr algn="l" fontAlgn="b"/>
                      <a:r>
                        <a:rPr lang="en-US" sz="1100" b="0" i="0" u="none" strike="noStrike" dirty="0">
                          <a:solidFill>
                            <a:srgbClr val="000000"/>
                          </a:solidFill>
                          <a:effectLst/>
                          <a:latin typeface="Abadi Extra Light" panose="020B0204020104020204" pitchFamily="34" charset="0"/>
                        </a:rPr>
                        <a:t>Bethany Community</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956147755"/>
                  </a:ext>
                </a:extLst>
              </a:tr>
              <a:tr h="181349">
                <a:tc>
                  <a:txBody>
                    <a:bodyPr/>
                    <a:lstStyle/>
                    <a:p>
                      <a:pPr algn="l"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extLst>
                  <a:ext uri="{0D108BD9-81ED-4DB2-BD59-A6C34878D82A}">
                    <a16:rowId xmlns:a16="http://schemas.microsoft.com/office/drawing/2014/main" val="484480724"/>
                  </a:ext>
                </a:extLst>
              </a:tr>
              <a:tr h="201231">
                <a:tc>
                  <a:txBody>
                    <a:bodyPr/>
                    <a:lstStyle/>
                    <a:p>
                      <a:pPr algn="l" fontAlgn="b"/>
                      <a:r>
                        <a:rPr lang="en-US" sz="1100" b="1" i="0" u="none" strike="noStrike" dirty="0">
                          <a:solidFill>
                            <a:srgbClr val="000000"/>
                          </a:solidFill>
                          <a:effectLst/>
                          <a:latin typeface="Abadi Extra Light" panose="020B0204020104020204" pitchFamily="34" charset="0"/>
                        </a:rPr>
                        <a:t>Branford</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253569575"/>
                  </a:ext>
                </a:extLst>
              </a:tr>
              <a:tr h="201231">
                <a:tc>
                  <a:txBody>
                    <a:bodyPr/>
                    <a:lstStyle/>
                    <a:p>
                      <a:pPr algn="l" fontAlgn="b"/>
                      <a:r>
                        <a:rPr lang="en-US" sz="1100" b="0" i="0" u="none" strike="noStrike" dirty="0">
                          <a:solidFill>
                            <a:srgbClr val="000000"/>
                          </a:solidFill>
                          <a:effectLst/>
                          <a:latin typeface="Abadi Extra Light" panose="020B0204020104020204" pitchFamily="34" charset="0"/>
                        </a:rPr>
                        <a:t>Francis Walsh Intermediate</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5</a:t>
                      </a:r>
                    </a:p>
                  </a:txBody>
                  <a:tcPr marL="7880" marR="7880" marT="7880" marB="0" anchor="b"/>
                </a:tc>
                <a:tc>
                  <a:txBody>
                    <a:bodyPr/>
                    <a:lstStyle/>
                    <a:p>
                      <a:pPr algn="ctr" fontAlgn="ctr"/>
                      <a:r>
                        <a:rPr lang="en-US" sz="1100" b="0" i="0" u="none" strike="noStrike" dirty="0">
                          <a:solidFill>
                            <a:srgbClr val="000000"/>
                          </a:solidFill>
                          <a:effectLst/>
                          <a:latin typeface="Abadi Extra Light" panose="020B0204020104020204" pitchFamily="34" charset="0"/>
                        </a:rPr>
                        <a:t> 1</a:t>
                      </a:r>
                    </a:p>
                  </a:txBody>
                  <a:tcPr marL="7880" marR="7880" marT="7880" marB="0" anchor="ctr"/>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695860388"/>
                  </a:ext>
                </a:extLst>
              </a:tr>
              <a:tr h="18134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529249118"/>
                  </a:ext>
                </a:extLst>
              </a:tr>
              <a:tr h="201231">
                <a:tc>
                  <a:txBody>
                    <a:bodyPr/>
                    <a:lstStyle/>
                    <a:p>
                      <a:pPr algn="l" fontAlgn="b"/>
                      <a:r>
                        <a:rPr lang="en-US" sz="1100" b="0" i="0" u="none" strike="noStrike" dirty="0">
                          <a:solidFill>
                            <a:srgbClr val="000000"/>
                          </a:solidFill>
                          <a:effectLst/>
                          <a:latin typeface="Abadi Extra Light" panose="020B0204020104020204" pitchFamily="34" charset="0"/>
                        </a:rPr>
                        <a:t>John B. Sliney</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065446895"/>
                  </a:ext>
                </a:extLst>
              </a:tr>
              <a:tr h="18134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750411827"/>
                  </a:ext>
                </a:extLst>
              </a:tr>
              <a:tr h="201231">
                <a:tc>
                  <a:txBody>
                    <a:bodyPr/>
                    <a:lstStyle/>
                    <a:p>
                      <a:pPr algn="l" fontAlgn="b"/>
                      <a:r>
                        <a:rPr lang="en-US" sz="1100" b="0" i="0" u="none" strike="noStrike" dirty="0">
                          <a:solidFill>
                            <a:srgbClr val="000000"/>
                          </a:solidFill>
                          <a:effectLst/>
                          <a:latin typeface="Abadi Extra Light" panose="020B0204020104020204" pitchFamily="34" charset="0"/>
                        </a:rPr>
                        <a:t>Mary T. Murphy</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103818718"/>
                  </a:ext>
                </a:extLst>
              </a:tr>
              <a:tr h="18134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820149892"/>
                  </a:ext>
                </a:extLst>
              </a:tr>
              <a:tr h="201231">
                <a:tc>
                  <a:txBody>
                    <a:bodyPr/>
                    <a:lstStyle/>
                    <a:p>
                      <a:pPr algn="l" fontAlgn="b"/>
                      <a:r>
                        <a:rPr lang="en-US" sz="1100" b="0" i="0" u="none" strike="noStrike" dirty="0">
                          <a:solidFill>
                            <a:srgbClr val="000000"/>
                          </a:solidFill>
                          <a:effectLst/>
                          <a:latin typeface="Abadi Extra Light" panose="020B0204020104020204" pitchFamily="34" charset="0"/>
                        </a:rPr>
                        <a:t>Mary R. </a:t>
                      </a:r>
                      <a:r>
                        <a:rPr lang="en-US" sz="1100" b="0" i="0" u="none" strike="noStrike" dirty="0" err="1">
                          <a:solidFill>
                            <a:srgbClr val="000000"/>
                          </a:solidFill>
                          <a:effectLst/>
                          <a:latin typeface="Abadi Extra Light" panose="020B0204020104020204" pitchFamily="34" charset="0"/>
                        </a:rPr>
                        <a:t>Tisko</a:t>
                      </a:r>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2 </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496202090"/>
                  </a:ext>
                </a:extLst>
              </a:tr>
              <a:tr h="181349">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6 </a:t>
                      </a:r>
                    </a:p>
                  </a:txBody>
                  <a:tcPr marL="7880" marR="7880" marT="7880" marB="0" anchor="b"/>
                </a:tc>
                <a:extLst>
                  <a:ext uri="{0D108BD9-81ED-4DB2-BD59-A6C34878D82A}">
                    <a16:rowId xmlns:a16="http://schemas.microsoft.com/office/drawing/2014/main" val="1288426110"/>
                  </a:ext>
                </a:extLst>
              </a:tr>
              <a:tr h="201231">
                <a:tc>
                  <a:txBody>
                    <a:bodyPr/>
                    <a:lstStyle/>
                    <a:p>
                      <a:pPr algn="l" fontAlgn="b"/>
                      <a:r>
                        <a:rPr lang="en-US" sz="1100" b="1" i="0" u="none" strike="noStrike" dirty="0">
                          <a:solidFill>
                            <a:srgbClr val="000000"/>
                          </a:solidFill>
                          <a:effectLst/>
                          <a:latin typeface="Abadi Extra Light" panose="020B0204020104020204" pitchFamily="34" charset="0"/>
                        </a:rPr>
                        <a:t>Cheshire</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402527426"/>
                  </a:ext>
                </a:extLst>
              </a:tr>
              <a:tr h="201231">
                <a:tc>
                  <a:txBody>
                    <a:bodyPr/>
                    <a:lstStyle/>
                    <a:p>
                      <a:pPr algn="l" fontAlgn="b"/>
                      <a:r>
                        <a:rPr lang="en-US" sz="1100" b="0" i="0" u="none" strike="noStrike" dirty="0">
                          <a:solidFill>
                            <a:srgbClr val="000000"/>
                          </a:solidFill>
                          <a:effectLst/>
                          <a:latin typeface="Abadi Extra Light" panose="020B0204020104020204" pitchFamily="34" charset="0"/>
                        </a:rPr>
                        <a:t> Cheshire High School</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9</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6</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279198724"/>
                  </a:ext>
                </a:extLst>
              </a:tr>
              <a:tr h="181349">
                <a:tc>
                  <a:txBody>
                    <a:bodyPr/>
                    <a:lstStyle/>
                    <a:p>
                      <a:pPr algn="l" fontAlgn="b"/>
                      <a:r>
                        <a:rPr lang="en-US" sz="1100" b="0" i="0" u="none" strike="noStrike" dirty="0">
                          <a:solidFill>
                            <a:srgbClr val="000000"/>
                          </a:solidFill>
                          <a:effectLst/>
                          <a:latin typeface="Abadi Extra Light" panose="020B0204020104020204" pitchFamily="34" charset="0"/>
                        </a:rPr>
                        <a:t> </a:t>
                      </a:r>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6</a:t>
                      </a:r>
                    </a:p>
                  </a:txBody>
                  <a:tcPr marL="7880" marR="7880" marT="7880" marB="0" anchor="b"/>
                </a:tc>
                <a:extLst>
                  <a:ext uri="{0D108BD9-81ED-4DB2-BD59-A6C34878D82A}">
                    <a16:rowId xmlns:a16="http://schemas.microsoft.com/office/drawing/2014/main" val="518311475"/>
                  </a:ext>
                </a:extLst>
              </a:tr>
              <a:tr h="498988">
                <a:tc>
                  <a:txBody>
                    <a:bodyPr/>
                    <a:lstStyle/>
                    <a:p>
                      <a:pPr algn="l" fontAlgn="b"/>
                      <a:r>
                        <a:rPr lang="en-US" sz="1100" b="1" i="0" u="none" strike="noStrike" dirty="0">
                          <a:solidFill>
                            <a:srgbClr val="000000"/>
                          </a:solidFill>
                          <a:effectLst/>
                          <a:latin typeface="Abadi Extra Light" panose="020B0204020104020204" pitchFamily="34" charset="0"/>
                        </a:rPr>
                        <a:t>Guilford </a:t>
                      </a:r>
                    </a:p>
                    <a:p>
                      <a:pPr algn="l" fontAlgn="b"/>
                      <a:endParaRPr lang="en-US" sz="1100" b="0" i="0" u="none" strike="noStrike" dirty="0">
                        <a:solidFill>
                          <a:srgbClr val="000000"/>
                        </a:solidFill>
                        <a:effectLst/>
                        <a:latin typeface="Abadi Extra Light" panose="020B0204020104020204" pitchFamily="34" charset="0"/>
                      </a:endParaRPr>
                    </a:p>
                    <a:p>
                      <a:pPr algn="l" fontAlgn="b"/>
                      <a:r>
                        <a:rPr lang="en-US" sz="1100" b="0" i="0" u="none" strike="noStrike" dirty="0">
                          <a:solidFill>
                            <a:srgbClr val="000000"/>
                          </a:solidFill>
                          <a:effectLst/>
                          <a:latin typeface="Abadi Extra Light" panose="020B0204020104020204" pitchFamily="34" charset="0"/>
                        </a:rPr>
                        <a:t>Guilford High School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9</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3</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575414195"/>
                  </a:ext>
                </a:extLst>
              </a:tr>
              <a:tr h="201231">
                <a:tc>
                  <a:txBody>
                    <a:bodyPr/>
                    <a:lstStyle/>
                    <a:p>
                      <a:pPr algn="l" fontAlgn="b"/>
                      <a:r>
                        <a:rPr lang="en-US" sz="1100" b="0" i="0" u="none" strike="noStrike" dirty="0">
                          <a:solidFill>
                            <a:srgbClr val="000000"/>
                          </a:solidFill>
                          <a:effectLst/>
                          <a:latin typeface="Abadi Extra Light" panose="020B0204020104020204" pitchFamily="34" charset="0"/>
                        </a:rPr>
                        <a:t>Baldwin Middle</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6</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6</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822087637"/>
                  </a:ext>
                </a:extLst>
              </a:tr>
              <a:tr h="18134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249241771"/>
                  </a:ext>
                </a:extLst>
              </a:tr>
              <a:tr h="201231">
                <a:tc>
                  <a:txBody>
                    <a:bodyPr/>
                    <a:lstStyle/>
                    <a:p>
                      <a:pPr algn="l" fontAlgn="b"/>
                      <a:r>
                        <a:rPr lang="en-US" sz="1100" b="0" i="0" u="none" strike="noStrike" dirty="0">
                          <a:solidFill>
                            <a:srgbClr val="000000"/>
                          </a:solidFill>
                          <a:effectLst/>
                          <a:latin typeface="Abadi Extra Light" panose="020B0204020104020204" pitchFamily="34" charset="0"/>
                        </a:rPr>
                        <a:t>Cox</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3</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524482773"/>
                  </a:ext>
                </a:extLst>
              </a:tr>
              <a:tr h="181349">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839622220"/>
                  </a:ext>
                </a:extLst>
              </a:tr>
              <a:tr h="201231">
                <a:tc>
                  <a:txBody>
                    <a:bodyPr/>
                    <a:lstStyle/>
                    <a:p>
                      <a:pPr algn="l" fontAlgn="b"/>
                      <a:r>
                        <a:rPr lang="en-US" sz="1100" b="0" i="0" u="none" strike="noStrike" dirty="0">
                          <a:solidFill>
                            <a:srgbClr val="000000"/>
                          </a:solidFill>
                          <a:effectLst/>
                          <a:latin typeface="Abadi Extra Light" panose="020B0204020104020204" pitchFamily="34" charset="0"/>
                        </a:rPr>
                        <a:t>Calvin Leete</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428825632"/>
                  </a:ext>
                </a:extLst>
              </a:tr>
              <a:tr h="18134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4</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3</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265941982"/>
                  </a:ext>
                </a:extLst>
              </a:tr>
              <a:tr h="171461">
                <a:tc>
                  <a:txBody>
                    <a:bodyPr/>
                    <a:lstStyle/>
                    <a:p>
                      <a:pPr algn="l" fontAlgn="b"/>
                      <a:r>
                        <a:rPr lang="en-US" sz="1100" b="0" i="0" u="none" strike="noStrike" dirty="0">
                          <a:solidFill>
                            <a:srgbClr val="000000"/>
                          </a:solidFill>
                          <a:effectLst/>
                          <a:latin typeface="Abadi Extra Light" panose="020B0204020104020204" pitchFamily="34" charset="0"/>
                        </a:rPr>
                        <a:t>Cont’d</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703921781"/>
                  </a:ext>
                </a:extLst>
              </a:tr>
            </a:tbl>
          </a:graphicData>
        </a:graphic>
      </p:graphicFrame>
    </p:spTree>
    <p:extLst>
      <p:ext uri="{BB962C8B-B14F-4D97-AF65-F5344CB8AC3E}">
        <p14:creationId xmlns:p14="http://schemas.microsoft.com/office/powerpoint/2010/main" val="3780995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C9B7B-A3DE-A5AE-8586-067A3A8C0F15}"/>
              </a:ext>
            </a:extLst>
          </p:cNvPr>
          <p:cNvSpPr>
            <a:spLocks noGrp="1"/>
          </p:cNvSpPr>
          <p:nvPr>
            <p:ph type="title"/>
          </p:nvPr>
        </p:nvSpPr>
        <p:spPr/>
        <p:txBody>
          <a:bodyPr/>
          <a:lstStyle/>
          <a:p>
            <a:r>
              <a:rPr lang="en-US" dirty="0"/>
              <a:t>2026-2027  Open Choice seats into Suburbs</a:t>
            </a:r>
          </a:p>
        </p:txBody>
      </p:sp>
      <p:graphicFrame>
        <p:nvGraphicFramePr>
          <p:cNvPr id="4" name="Content Placeholder 3">
            <a:extLst>
              <a:ext uri="{FF2B5EF4-FFF2-40B4-BE49-F238E27FC236}">
                <a16:creationId xmlns:a16="http://schemas.microsoft.com/office/drawing/2014/main" id="{928173C1-002E-7426-5FAE-521EA534F663}"/>
              </a:ext>
            </a:extLst>
          </p:cNvPr>
          <p:cNvGraphicFramePr>
            <a:graphicFrameLocks noGrp="1"/>
          </p:cNvGraphicFramePr>
          <p:nvPr>
            <p:ph idx="1"/>
            <p:extLst>
              <p:ext uri="{D42A27DB-BD31-4B8C-83A1-F6EECF244321}">
                <p14:modId xmlns:p14="http://schemas.microsoft.com/office/powerpoint/2010/main" val="859074166"/>
              </p:ext>
            </p:extLst>
          </p:nvPr>
        </p:nvGraphicFramePr>
        <p:xfrm>
          <a:off x="842682" y="1801906"/>
          <a:ext cx="10511116" cy="4547760"/>
        </p:xfrm>
        <a:graphic>
          <a:graphicData uri="http://schemas.openxmlformats.org/drawingml/2006/table">
            <a:tbl>
              <a:tblPr firstRow="1" bandRow="1">
                <a:tableStyleId>{5C22544A-7EE6-4342-B048-85BDC9FD1C3A}</a:tableStyleId>
              </a:tblPr>
              <a:tblGrid>
                <a:gridCol w="2626097">
                  <a:extLst>
                    <a:ext uri="{9D8B030D-6E8A-4147-A177-3AD203B41FA5}">
                      <a16:colId xmlns:a16="http://schemas.microsoft.com/office/drawing/2014/main" val="681419298"/>
                    </a:ext>
                  </a:extLst>
                </a:gridCol>
                <a:gridCol w="2626097">
                  <a:extLst>
                    <a:ext uri="{9D8B030D-6E8A-4147-A177-3AD203B41FA5}">
                      <a16:colId xmlns:a16="http://schemas.microsoft.com/office/drawing/2014/main" val="2839227603"/>
                    </a:ext>
                  </a:extLst>
                </a:gridCol>
                <a:gridCol w="2629461">
                  <a:extLst>
                    <a:ext uri="{9D8B030D-6E8A-4147-A177-3AD203B41FA5}">
                      <a16:colId xmlns:a16="http://schemas.microsoft.com/office/drawing/2014/main" val="2038707438"/>
                    </a:ext>
                  </a:extLst>
                </a:gridCol>
                <a:gridCol w="2629461">
                  <a:extLst>
                    <a:ext uri="{9D8B030D-6E8A-4147-A177-3AD203B41FA5}">
                      <a16:colId xmlns:a16="http://schemas.microsoft.com/office/drawing/2014/main" val="736778347"/>
                    </a:ext>
                  </a:extLst>
                </a:gridCol>
              </a:tblGrid>
              <a:tr h="307857">
                <a:tc>
                  <a:txBody>
                    <a:bodyPr/>
                    <a:lstStyle/>
                    <a:p>
                      <a:pPr algn="ctr" fontAlgn="b"/>
                      <a:r>
                        <a:rPr lang="en-US" sz="1100" b="1" i="0" u="none" strike="noStrike" dirty="0">
                          <a:solidFill>
                            <a:schemeClr val="bg1"/>
                          </a:solidFill>
                          <a:effectLst/>
                          <a:latin typeface="Abadi Extra Light" panose="020B0204020104020204" pitchFamily="34" charset="0"/>
                        </a:rPr>
                        <a:t>District / School</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25-26 </a:t>
                      </a:r>
                    </a:p>
                    <a:p>
                      <a:pPr algn="ctr" fontAlgn="b"/>
                      <a:r>
                        <a:rPr lang="en-US" sz="1100" b="1" i="0" u="none" strike="noStrike" dirty="0">
                          <a:solidFill>
                            <a:schemeClr val="bg1"/>
                          </a:solidFill>
                          <a:effectLst/>
                          <a:latin typeface="Abadi Extra Light" panose="020B0204020104020204" pitchFamily="34" charset="0"/>
                        </a:rPr>
                        <a:t> New Seats Grade Levels</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25-26</a:t>
                      </a:r>
                    </a:p>
                    <a:p>
                      <a:pPr algn="ctr" fontAlgn="b"/>
                      <a:r>
                        <a:rPr lang="en-US" sz="1100" b="1" i="0" u="none" strike="noStrike" dirty="0">
                          <a:solidFill>
                            <a:schemeClr val="bg1"/>
                          </a:solidFill>
                          <a:effectLst/>
                          <a:latin typeface="Abadi Extra Light" panose="020B0204020104020204" pitchFamily="34" charset="0"/>
                        </a:rPr>
                        <a:t> # New Seats</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Total New Seat by District</a:t>
                      </a:r>
                    </a:p>
                  </a:txBody>
                  <a:tcPr marL="7880" marR="7880" marT="7880" marB="0" anchor="b"/>
                </a:tc>
                <a:extLst>
                  <a:ext uri="{0D108BD9-81ED-4DB2-BD59-A6C34878D82A}">
                    <a16:rowId xmlns:a16="http://schemas.microsoft.com/office/drawing/2014/main" val="3036281542"/>
                  </a:ext>
                </a:extLst>
              </a:tr>
              <a:tr h="175349">
                <a:tc>
                  <a:txBody>
                    <a:bodyPr/>
                    <a:lstStyle/>
                    <a:p>
                      <a:pPr algn="l" fontAlgn="b"/>
                      <a:r>
                        <a:rPr lang="en-US" sz="1100" b="1" i="0" u="none" strike="noStrike" dirty="0">
                          <a:solidFill>
                            <a:srgbClr val="000000"/>
                          </a:solidFill>
                          <a:effectLst/>
                          <a:latin typeface="Abadi Extra Light" panose="020B0204020104020204" pitchFamily="34" charset="0"/>
                        </a:rPr>
                        <a:t>Bethany</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668955441"/>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Bethany Community</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901852566"/>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extLst>
                  <a:ext uri="{0D108BD9-81ED-4DB2-BD59-A6C34878D82A}">
                    <a16:rowId xmlns:a16="http://schemas.microsoft.com/office/drawing/2014/main" val="4045991553"/>
                  </a:ext>
                </a:extLst>
              </a:tr>
              <a:tr h="175349">
                <a:tc>
                  <a:txBody>
                    <a:bodyPr/>
                    <a:lstStyle/>
                    <a:p>
                      <a:pPr algn="l" fontAlgn="b"/>
                      <a:r>
                        <a:rPr lang="en-US" sz="1100" b="1" i="0" u="none" strike="noStrike" dirty="0">
                          <a:solidFill>
                            <a:srgbClr val="000000"/>
                          </a:solidFill>
                          <a:effectLst/>
                          <a:latin typeface="Abadi Extra Light" panose="020B0204020104020204" pitchFamily="34" charset="0"/>
                        </a:rPr>
                        <a:t>Branford</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788391040"/>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Francis Walsh Intermediate</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5</a:t>
                      </a:r>
                    </a:p>
                  </a:txBody>
                  <a:tcPr marL="7880" marR="7880" marT="7880" marB="0" anchor="b"/>
                </a:tc>
                <a:tc>
                  <a:txBody>
                    <a:bodyPr/>
                    <a:lstStyle/>
                    <a:p>
                      <a:pPr algn="ctr" fontAlgn="ctr"/>
                      <a:r>
                        <a:rPr lang="en-US" sz="1100" b="0" i="0" u="none" strike="noStrike" dirty="0">
                          <a:solidFill>
                            <a:srgbClr val="000000"/>
                          </a:solidFill>
                          <a:effectLst/>
                          <a:latin typeface="Abadi Extra Light" panose="020B0204020104020204" pitchFamily="34" charset="0"/>
                        </a:rPr>
                        <a:t> 1</a:t>
                      </a:r>
                    </a:p>
                  </a:txBody>
                  <a:tcPr marL="7880" marR="7880" marT="7880" marB="0" anchor="ctr"/>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945253156"/>
                  </a:ext>
                </a:extLst>
              </a:tr>
              <a:tr h="17534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725533464"/>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John B. Sliney</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405300145"/>
                  </a:ext>
                </a:extLst>
              </a:tr>
              <a:tr h="17534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67732764"/>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Mary T. Murphy</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647693342"/>
                  </a:ext>
                </a:extLst>
              </a:tr>
              <a:tr h="17534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943732499"/>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Mary R. </a:t>
                      </a:r>
                      <a:r>
                        <a:rPr lang="en-US" sz="1100" b="0" i="0" u="none" strike="noStrike" dirty="0" err="1">
                          <a:solidFill>
                            <a:srgbClr val="000000"/>
                          </a:solidFill>
                          <a:effectLst/>
                          <a:latin typeface="Abadi Extra Light" panose="020B0204020104020204" pitchFamily="34" charset="0"/>
                        </a:rPr>
                        <a:t>Tisko</a:t>
                      </a:r>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2 </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2035127189"/>
                  </a:ext>
                </a:extLst>
              </a:tr>
              <a:tr h="175349">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6 </a:t>
                      </a:r>
                    </a:p>
                  </a:txBody>
                  <a:tcPr marL="7880" marR="7880" marT="7880" marB="0" anchor="b"/>
                </a:tc>
                <a:extLst>
                  <a:ext uri="{0D108BD9-81ED-4DB2-BD59-A6C34878D82A}">
                    <a16:rowId xmlns:a16="http://schemas.microsoft.com/office/drawing/2014/main" val="504927226"/>
                  </a:ext>
                </a:extLst>
              </a:tr>
              <a:tr h="175349">
                <a:tc>
                  <a:txBody>
                    <a:bodyPr/>
                    <a:lstStyle/>
                    <a:p>
                      <a:pPr algn="l" fontAlgn="b"/>
                      <a:r>
                        <a:rPr lang="en-US" sz="1100" b="1" i="0" u="none" strike="noStrike" dirty="0">
                          <a:solidFill>
                            <a:srgbClr val="000000"/>
                          </a:solidFill>
                          <a:effectLst/>
                          <a:latin typeface="Abadi Extra Light" panose="020B0204020104020204" pitchFamily="34" charset="0"/>
                        </a:rPr>
                        <a:t>Cheshire</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245196508"/>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 Cheshire High School</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9</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6</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739370454"/>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 </a:t>
                      </a:r>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6</a:t>
                      </a:r>
                    </a:p>
                  </a:txBody>
                  <a:tcPr marL="7880" marR="7880" marT="7880" marB="0" anchor="b"/>
                </a:tc>
                <a:extLst>
                  <a:ext uri="{0D108BD9-81ED-4DB2-BD59-A6C34878D82A}">
                    <a16:rowId xmlns:a16="http://schemas.microsoft.com/office/drawing/2014/main" val="1206239429"/>
                  </a:ext>
                </a:extLst>
              </a:tr>
              <a:tr h="88346">
                <a:tc>
                  <a:txBody>
                    <a:bodyPr/>
                    <a:lstStyle/>
                    <a:p>
                      <a:pPr algn="l" fontAlgn="b"/>
                      <a:r>
                        <a:rPr lang="en-US" sz="1100" b="1" i="0" u="none" strike="noStrike" dirty="0">
                          <a:solidFill>
                            <a:srgbClr val="000000"/>
                          </a:solidFill>
                          <a:effectLst/>
                          <a:latin typeface="Abadi Extra Light" panose="020B0204020104020204" pitchFamily="34" charset="0"/>
                        </a:rPr>
                        <a:t>Guilford </a:t>
                      </a:r>
                    </a:p>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652614173"/>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Guilford High</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9</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3</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2217537272"/>
                  </a:ext>
                </a:extLst>
              </a:tr>
              <a:tr h="17534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2806601301"/>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Baldwin Middle</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6</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6</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987087849"/>
                  </a:ext>
                </a:extLst>
              </a:tr>
              <a:tr h="175349">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2514891968"/>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Cox</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3</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2953558416"/>
                  </a:ext>
                </a:extLst>
              </a:tr>
              <a:tr h="175349">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696670396"/>
                  </a:ext>
                </a:extLst>
              </a:tr>
              <a:tr h="175349">
                <a:tc>
                  <a:txBody>
                    <a:bodyPr/>
                    <a:lstStyle/>
                    <a:p>
                      <a:pPr algn="l" fontAlgn="b"/>
                      <a:r>
                        <a:rPr lang="en-US" sz="1100" b="0" i="0" u="none" strike="noStrike" dirty="0">
                          <a:solidFill>
                            <a:srgbClr val="000000"/>
                          </a:solidFill>
                          <a:effectLst/>
                          <a:latin typeface="Abadi Extra Light" panose="020B0204020104020204" pitchFamily="34" charset="0"/>
                        </a:rPr>
                        <a:t>Calvin Leete</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2826607690"/>
                  </a:ext>
                </a:extLst>
              </a:tr>
            </a:tbl>
          </a:graphicData>
        </a:graphic>
      </p:graphicFrame>
    </p:spTree>
    <p:extLst>
      <p:ext uri="{BB962C8B-B14F-4D97-AF65-F5344CB8AC3E}">
        <p14:creationId xmlns:p14="http://schemas.microsoft.com/office/powerpoint/2010/main" val="1799898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A5505D-C486-03BC-0888-F2870E8375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B43D1B-90A9-2147-D5A2-00761977F095}"/>
              </a:ext>
            </a:extLst>
          </p:cNvPr>
          <p:cNvSpPr>
            <a:spLocks noGrp="1"/>
          </p:cNvSpPr>
          <p:nvPr>
            <p:ph type="title"/>
          </p:nvPr>
        </p:nvSpPr>
        <p:spPr/>
        <p:txBody>
          <a:bodyPr/>
          <a:lstStyle/>
          <a:p>
            <a:r>
              <a:rPr lang="en-US" dirty="0"/>
              <a:t>2026-2027  Open Choice seats into Suburbs</a:t>
            </a:r>
          </a:p>
        </p:txBody>
      </p:sp>
      <p:graphicFrame>
        <p:nvGraphicFramePr>
          <p:cNvPr id="4" name="Content Placeholder 3">
            <a:extLst>
              <a:ext uri="{FF2B5EF4-FFF2-40B4-BE49-F238E27FC236}">
                <a16:creationId xmlns:a16="http://schemas.microsoft.com/office/drawing/2014/main" id="{68B4529B-3430-E9DA-A4B3-577AC64446D6}"/>
              </a:ext>
            </a:extLst>
          </p:cNvPr>
          <p:cNvGraphicFramePr>
            <a:graphicFrameLocks noGrp="1"/>
          </p:cNvGraphicFramePr>
          <p:nvPr>
            <p:ph idx="1"/>
            <p:extLst>
              <p:ext uri="{D42A27DB-BD31-4B8C-83A1-F6EECF244321}">
                <p14:modId xmlns:p14="http://schemas.microsoft.com/office/powerpoint/2010/main" val="4215379377"/>
              </p:ext>
            </p:extLst>
          </p:nvPr>
        </p:nvGraphicFramePr>
        <p:xfrm>
          <a:off x="842682" y="1566251"/>
          <a:ext cx="10084849" cy="4810045"/>
        </p:xfrm>
        <a:graphic>
          <a:graphicData uri="http://schemas.openxmlformats.org/drawingml/2006/table">
            <a:tbl>
              <a:tblPr firstRow="1" bandRow="1">
                <a:tableStyleId>{5C22544A-7EE6-4342-B048-85BDC9FD1C3A}</a:tableStyleId>
              </a:tblPr>
              <a:tblGrid>
                <a:gridCol w="2517850">
                  <a:extLst>
                    <a:ext uri="{9D8B030D-6E8A-4147-A177-3AD203B41FA5}">
                      <a16:colId xmlns:a16="http://schemas.microsoft.com/office/drawing/2014/main" val="1699636912"/>
                    </a:ext>
                  </a:extLst>
                </a:gridCol>
                <a:gridCol w="2522333">
                  <a:extLst>
                    <a:ext uri="{9D8B030D-6E8A-4147-A177-3AD203B41FA5}">
                      <a16:colId xmlns:a16="http://schemas.microsoft.com/office/drawing/2014/main" val="3142134142"/>
                    </a:ext>
                  </a:extLst>
                </a:gridCol>
                <a:gridCol w="2522333">
                  <a:extLst>
                    <a:ext uri="{9D8B030D-6E8A-4147-A177-3AD203B41FA5}">
                      <a16:colId xmlns:a16="http://schemas.microsoft.com/office/drawing/2014/main" val="1488211949"/>
                    </a:ext>
                  </a:extLst>
                </a:gridCol>
                <a:gridCol w="2522333">
                  <a:extLst>
                    <a:ext uri="{9D8B030D-6E8A-4147-A177-3AD203B41FA5}">
                      <a16:colId xmlns:a16="http://schemas.microsoft.com/office/drawing/2014/main" val="701698117"/>
                    </a:ext>
                  </a:extLst>
                </a:gridCol>
              </a:tblGrid>
              <a:tr h="270802">
                <a:tc>
                  <a:txBody>
                    <a:bodyPr/>
                    <a:lstStyle/>
                    <a:p>
                      <a:pPr algn="ctr" fontAlgn="b"/>
                      <a:r>
                        <a:rPr lang="en-US" sz="1100" b="1" i="0" u="none" strike="noStrike" dirty="0">
                          <a:solidFill>
                            <a:schemeClr val="bg1"/>
                          </a:solidFill>
                          <a:effectLst/>
                          <a:latin typeface="Abadi Extra Light" panose="020B0204020104020204" pitchFamily="34" charset="0"/>
                        </a:rPr>
                        <a:t>District / School</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25-26 </a:t>
                      </a:r>
                    </a:p>
                    <a:p>
                      <a:pPr algn="ctr" fontAlgn="b"/>
                      <a:r>
                        <a:rPr lang="en-US" sz="1100" b="1" i="0" u="none" strike="noStrike" dirty="0">
                          <a:solidFill>
                            <a:schemeClr val="bg1"/>
                          </a:solidFill>
                          <a:effectLst/>
                          <a:latin typeface="Abadi Extra Light" panose="020B0204020104020204" pitchFamily="34" charset="0"/>
                        </a:rPr>
                        <a:t> New Seats Grade Levels</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25-26</a:t>
                      </a:r>
                    </a:p>
                    <a:p>
                      <a:pPr algn="ctr" fontAlgn="b"/>
                      <a:r>
                        <a:rPr lang="en-US" sz="1100" b="1" i="0" u="none" strike="noStrike" dirty="0">
                          <a:solidFill>
                            <a:schemeClr val="bg1"/>
                          </a:solidFill>
                          <a:effectLst/>
                          <a:latin typeface="Abadi Extra Light" panose="020B0204020104020204" pitchFamily="34" charset="0"/>
                        </a:rPr>
                        <a:t> # New Seats</a:t>
                      </a:r>
                    </a:p>
                  </a:txBody>
                  <a:tcPr marL="7880" marR="7880" marT="7880" marB="0" anchor="b"/>
                </a:tc>
                <a:tc>
                  <a:txBody>
                    <a:bodyPr/>
                    <a:lstStyle/>
                    <a:p>
                      <a:pPr algn="ctr" fontAlgn="b"/>
                      <a:r>
                        <a:rPr lang="en-US" sz="1100" b="1" i="0" u="none" strike="noStrike" dirty="0">
                          <a:solidFill>
                            <a:schemeClr val="bg1"/>
                          </a:solidFill>
                          <a:effectLst/>
                          <a:latin typeface="Abadi Extra Light" panose="020B0204020104020204" pitchFamily="34" charset="0"/>
                        </a:rPr>
                        <a:t>Total New Seat by District</a:t>
                      </a:r>
                    </a:p>
                  </a:txBody>
                  <a:tcPr marL="7880" marR="7880" marT="7880" marB="0" anchor="b"/>
                </a:tc>
                <a:extLst>
                  <a:ext uri="{0D108BD9-81ED-4DB2-BD59-A6C34878D82A}">
                    <a16:rowId xmlns:a16="http://schemas.microsoft.com/office/drawing/2014/main" val="1744050213"/>
                  </a:ext>
                </a:extLst>
              </a:tr>
              <a:tr h="153696">
                <a:tc>
                  <a:txBody>
                    <a:bodyPr/>
                    <a:lstStyle/>
                    <a:p>
                      <a:pPr algn="l" fontAlgn="b"/>
                      <a:r>
                        <a:rPr lang="en-US" sz="1100" b="1" i="0" u="none" strike="noStrike" dirty="0">
                          <a:solidFill>
                            <a:srgbClr val="000000"/>
                          </a:solidFill>
                          <a:effectLst/>
                          <a:latin typeface="Abadi Extra Light" panose="020B0204020104020204" pitchFamily="34" charset="0"/>
                        </a:rPr>
                        <a:t>Guilford (cont’d)</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1"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945773011"/>
                  </a:ext>
                </a:extLst>
              </a:tr>
              <a:tr h="153696">
                <a:tc>
                  <a:txBody>
                    <a:bodyPr/>
                    <a:lstStyle/>
                    <a:p>
                      <a:pPr algn="l" fontAlgn="b"/>
                      <a:r>
                        <a:rPr lang="en-US" sz="1100" b="0" i="0" u="none" strike="noStrike" dirty="0">
                          <a:solidFill>
                            <a:srgbClr val="000000"/>
                          </a:solidFill>
                          <a:effectLst/>
                          <a:latin typeface="Abadi Extra Light" panose="020B0204020104020204" pitchFamily="34" charset="0"/>
                        </a:rPr>
                        <a:t>Calvin Leete</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4</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956147755"/>
                  </a:ext>
                </a:extLst>
              </a:tr>
              <a:tr h="221621">
                <a:tc>
                  <a:txBody>
                    <a:bodyPr/>
                    <a:lstStyle/>
                    <a:p>
                      <a:pPr algn="l"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484480724"/>
                  </a:ext>
                </a:extLst>
              </a:tr>
              <a:tr h="153696">
                <a:tc>
                  <a:txBody>
                    <a:bodyPr/>
                    <a:lstStyle/>
                    <a:p>
                      <a:pPr algn="l" fontAlgn="b"/>
                      <a:r>
                        <a:rPr lang="en-US" sz="1100" b="0" i="0" u="none" strike="noStrike" dirty="0">
                          <a:solidFill>
                            <a:srgbClr val="000000"/>
                          </a:solidFill>
                          <a:effectLst/>
                          <a:latin typeface="Abadi Extra Light" panose="020B0204020104020204" pitchFamily="34" charset="0"/>
                        </a:rPr>
                        <a:t>Melissa Jones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3</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253569575"/>
                  </a:ext>
                </a:extLst>
              </a:tr>
              <a:tr h="216184">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ctr"/>
                      <a:r>
                        <a:rPr lang="en-US" sz="1100" b="0" i="0" u="none" strike="noStrike" dirty="0">
                          <a:solidFill>
                            <a:srgbClr val="000000"/>
                          </a:solidFill>
                          <a:effectLst/>
                          <a:latin typeface="Abadi Extra Light" panose="020B0204020104020204" pitchFamily="34" charset="0"/>
                        </a:rPr>
                        <a:t> </a:t>
                      </a:r>
                    </a:p>
                  </a:txBody>
                  <a:tcPr marL="7880" marR="7880" marT="7880" marB="0" anchor="ctr"/>
                </a:tc>
                <a:tc>
                  <a:txBody>
                    <a:bodyPr/>
                    <a:lstStyle/>
                    <a:p>
                      <a:pPr algn="ctr" fontAlgn="b"/>
                      <a:r>
                        <a:rPr lang="en-US" sz="1100" b="0" i="0" u="none" strike="noStrike" dirty="0">
                          <a:solidFill>
                            <a:srgbClr val="000000"/>
                          </a:solidFill>
                          <a:effectLst/>
                          <a:latin typeface="Abadi Extra Light" panose="020B0204020104020204" pitchFamily="34" charset="0"/>
                        </a:rPr>
                        <a:t>19 </a:t>
                      </a:r>
                    </a:p>
                  </a:txBody>
                  <a:tcPr marL="7880" marR="7880" marT="7880" marB="0" anchor="b"/>
                </a:tc>
                <a:extLst>
                  <a:ext uri="{0D108BD9-81ED-4DB2-BD59-A6C34878D82A}">
                    <a16:rowId xmlns:a16="http://schemas.microsoft.com/office/drawing/2014/main" val="1695860388"/>
                  </a:ext>
                </a:extLst>
              </a:tr>
              <a:tr h="138510">
                <a:tc>
                  <a:txBody>
                    <a:bodyPr/>
                    <a:lstStyle/>
                    <a:p>
                      <a:pPr algn="l" fontAlgn="b"/>
                      <a:r>
                        <a:rPr lang="en-US" sz="1100" b="1" i="0" u="none" strike="noStrike" dirty="0">
                          <a:solidFill>
                            <a:srgbClr val="000000"/>
                          </a:solidFill>
                          <a:effectLst/>
                          <a:latin typeface="Abadi Extra Light" panose="020B0204020104020204" pitchFamily="34" charset="0"/>
                        </a:rPr>
                        <a:t>North Branford</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ctr"/>
                      <a:r>
                        <a:rPr lang="en-US" sz="1100" b="0" i="0" u="none" strike="noStrike" dirty="0">
                          <a:solidFill>
                            <a:srgbClr val="000000"/>
                          </a:solidFill>
                          <a:effectLst/>
                          <a:latin typeface="Abadi Extra Light" panose="020B0204020104020204" pitchFamily="34" charset="0"/>
                        </a:rPr>
                        <a:t> </a:t>
                      </a:r>
                    </a:p>
                  </a:txBody>
                  <a:tcPr marL="7880" marR="7880" marT="7880" marB="0" anchor="ctr"/>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529249118"/>
                  </a:ext>
                </a:extLst>
              </a:tr>
              <a:tr h="138510">
                <a:tc>
                  <a:txBody>
                    <a:bodyPr/>
                    <a:lstStyle/>
                    <a:p>
                      <a:pPr algn="l" fontAlgn="b"/>
                      <a:r>
                        <a:rPr lang="en-US" sz="1100" b="0" i="0" u="none" strike="noStrike" dirty="0">
                          <a:solidFill>
                            <a:srgbClr val="000000"/>
                          </a:solidFill>
                          <a:effectLst/>
                          <a:latin typeface="Abadi Extra Light" panose="020B0204020104020204" pitchFamily="34" charset="0"/>
                        </a:rPr>
                        <a:t>North Branford High</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9</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3173511727"/>
                  </a:ext>
                </a:extLst>
              </a:tr>
              <a:tr h="153696">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10</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065446895"/>
                  </a:ext>
                </a:extLst>
              </a:tr>
              <a:tr h="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750411827"/>
                  </a:ext>
                </a:extLst>
              </a:tr>
              <a:tr h="153696">
                <a:tc>
                  <a:txBody>
                    <a:bodyPr/>
                    <a:lstStyle/>
                    <a:p>
                      <a:pPr algn="l" fontAlgn="b"/>
                      <a:r>
                        <a:rPr lang="en-US" sz="1100" b="0" i="0" u="none" strike="noStrike" dirty="0">
                          <a:solidFill>
                            <a:srgbClr val="000000"/>
                          </a:solidFill>
                          <a:effectLst/>
                          <a:latin typeface="Abadi Extra Light" panose="020B0204020104020204" pitchFamily="34" charset="0"/>
                        </a:rPr>
                        <a:t>North Branford Intermediate</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8</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1103818718"/>
                  </a:ext>
                </a:extLst>
              </a:tr>
              <a:tr h="138510">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820149892"/>
                  </a:ext>
                </a:extLst>
              </a:tr>
              <a:tr h="153696">
                <a:tc>
                  <a:txBody>
                    <a:bodyPr/>
                    <a:lstStyle/>
                    <a:p>
                      <a:pPr algn="l" fontAlgn="b"/>
                      <a:r>
                        <a:rPr lang="en-US" sz="1100" b="0" i="0" u="none" strike="noStrike" dirty="0" err="1">
                          <a:solidFill>
                            <a:srgbClr val="000000"/>
                          </a:solidFill>
                          <a:effectLst/>
                          <a:latin typeface="Abadi Extra Light" panose="020B0204020104020204" pitchFamily="34" charset="0"/>
                        </a:rPr>
                        <a:t>Totoket</a:t>
                      </a:r>
                      <a:r>
                        <a:rPr lang="en-US" sz="1100" b="0" i="0" u="none" strike="noStrike" dirty="0">
                          <a:solidFill>
                            <a:srgbClr val="000000"/>
                          </a:solidFill>
                          <a:effectLst/>
                          <a:latin typeface="Abadi Extra Light" panose="020B0204020104020204" pitchFamily="34" charset="0"/>
                        </a:rPr>
                        <a:t> Valley</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3</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496202090"/>
                  </a:ext>
                </a:extLst>
              </a:tr>
              <a:tr h="138510">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4</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288426110"/>
                  </a:ext>
                </a:extLst>
              </a:tr>
              <a:tr h="153696">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a:t>
                      </a:r>
                    </a:p>
                  </a:txBody>
                  <a:tcPr marL="7880" marR="7880" marT="7880" marB="0" anchor="b"/>
                </a:tc>
                <a:extLst>
                  <a:ext uri="{0D108BD9-81ED-4DB2-BD59-A6C34878D82A}">
                    <a16:rowId xmlns:a16="http://schemas.microsoft.com/office/drawing/2014/main" val="2402527426"/>
                  </a:ext>
                </a:extLst>
              </a:tr>
              <a:tr h="153696">
                <a:tc>
                  <a:txBody>
                    <a:bodyPr/>
                    <a:lstStyle/>
                    <a:p>
                      <a:pPr algn="l" fontAlgn="b"/>
                      <a:r>
                        <a:rPr lang="en-US" sz="1100" b="0" i="0" u="none" strike="noStrike" dirty="0">
                          <a:solidFill>
                            <a:srgbClr val="000000"/>
                          </a:solidFill>
                          <a:effectLst/>
                          <a:latin typeface="Abadi Extra Light" panose="020B0204020104020204" pitchFamily="34" charset="0"/>
                        </a:rPr>
                        <a:t>Jerome Harrison </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2279198724"/>
                  </a:ext>
                </a:extLst>
              </a:tr>
              <a:tr h="138510">
                <a:tc>
                  <a:txBody>
                    <a:bodyPr/>
                    <a:lstStyle/>
                    <a:p>
                      <a:pPr algn="l" fontAlgn="b"/>
                      <a:r>
                        <a:rPr lang="en-US" sz="1100" b="0" i="0" u="none" strike="noStrike" dirty="0">
                          <a:solidFill>
                            <a:srgbClr val="000000"/>
                          </a:solidFill>
                          <a:effectLst/>
                          <a:latin typeface="Abadi Extra Light" panose="020B0204020104020204" pitchFamily="34" charset="0"/>
                        </a:rPr>
                        <a:t> </a:t>
                      </a:r>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 1</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1 </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518311475"/>
                  </a:ext>
                </a:extLst>
              </a:tr>
              <a:tr h="153696">
                <a:tc>
                  <a:txBody>
                    <a:bodyPr/>
                    <a:lstStyle/>
                    <a:p>
                      <a:pPr algn="l"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9</a:t>
                      </a:r>
                    </a:p>
                  </a:txBody>
                  <a:tcPr marL="7880" marR="7880" marT="7880" marB="0" anchor="b"/>
                </a:tc>
                <a:extLst>
                  <a:ext uri="{0D108BD9-81ED-4DB2-BD59-A6C34878D82A}">
                    <a16:rowId xmlns:a16="http://schemas.microsoft.com/office/drawing/2014/main" val="575414195"/>
                  </a:ext>
                </a:extLst>
              </a:tr>
              <a:tr h="153696">
                <a:tc>
                  <a:txBody>
                    <a:bodyPr/>
                    <a:lstStyle/>
                    <a:p>
                      <a:pPr algn="l" fontAlgn="b"/>
                      <a:r>
                        <a:rPr lang="en-US" sz="1100" b="0" i="0" u="none" strike="noStrike" dirty="0">
                          <a:solidFill>
                            <a:srgbClr val="000000"/>
                          </a:solidFill>
                          <a:effectLst/>
                          <a:latin typeface="Abadi Extra Light" panose="020B0204020104020204" pitchFamily="34" charset="0"/>
                        </a:rPr>
                        <a:t>Region District #5</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822087637"/>
                  </a:ext>
                </a:extLst>
              </a:tr>
              <a:tr h="138510">
                <a:tc>
                  <a:txBody>
                    <a:bodyPr/>
                    <a:lstStyle/>
                    <a:p>
                      <a:pPr algn="l" fontAlgn="b"/>
                      <a:r>
                        <a:rPr lang="en-US" sz="1100" b="0" i="0" u="none" strike="noStrike" dirty="0">
                          <a:solidFill>
                            <a:srgbClr val="000000"/>
                          </a:solidFill>
                          <a:effectLst/>
                          <a:latin typeface="Abadi Extra Light" panose="020B0204020104020204" pitchFamily="34" charset="0"/>
                        </a:rPr>
                        <a:t>Amity High</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9</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extLst>
                  <a:ext uri="{0D108BD9-81ED-4DB2-BD59-A6C34878D82A}">
                    <a16:rowId xmlns:a16="http://schemas.microsoft.com/office/drawing/2014/main" val="3249241771"/>
                  </a:ext>
                </a:extLst>
              </a:tr>
              <a:tr h="153696">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524482773"/>
                  </a:ext>
                </a:extLst>
              </a:tr>
              <a:tr h="13851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badi Extra Light" panose="020B0204020104020204" pitchFamily="34" charset="0"/>
                        </a:rPr>
                        <a:t>Amity Middle Bethany &amp; Orange</a:t>
                      </a:r>
                    </a:p>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100" b="1" i="0" u="none" strike="noStrike" dirty="0">
                          <a:solidFill>
                            <a:srgbClr val="000000"/>
                          </a:solidFill>
                          <a:effectLst/>
                          <a:latin typeface="Abadi Extra Light" panose="020B0204020104020204" pitchFamily="34" charset="0"/>
                        </a:rPr>
                        <a:t>To be decided</a:t>
                      </a:r>
                    </a:p>
                    <a:p>
                      <a:pPr algn="ctr" fontAlgn="b"/>
                      <a:endParaRPr lang="en-US" sz="1100" b="1"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839622220"/>
                  </a:ext>
                </a:extLst>
              </a:tr>
              <a:tr h="153696">
                <a:tc>
                  <a:txBody>
                    <a:bodyPr/>
                    <a:lstStyle/>
                    <a:p>
                      <a:pPr algn="l" fontAlgn="b"/>
                      <a:r>
                        <a:rPr lang="en-US" sz="1100" b="1" i="0" u="none" strike="noStrike" dirty="0">
                          <a:solidFill>
                            <a:srgbClr val="000000"/>
                          </a:solidFill>
                          <a:effectLst/>
                          <a:latin typeface="Abadi Extra Light" panose="020B0204020104020204" pitchFamily="34" charset="0"/>
                        </a:rPr>
                        <a:t>Woodbridge</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3428825632"/>
                  </a:ext>
                </a:extLst>
              </a:tr>
              <a:tr h="138510">
                <a:tc>
                  <a:txBody>
                    <a:bodyPr/>
                    <a:lstStyle/>
                    <a:p>
                      <a:pPr algn="l" fontAlgn="b"/>
                      <a:r>
                        <a:rPr lang="en-US" sz="1100" b="0" i="0" u="none" strike="noStrike" dirty="0">
                          <a:solidFill>
                            <a:srgbClr val="000000"/>
                          </a:solidFill>
                          <a:effectLst/>
                          <a:latin typeface="Abadi Extra Light" panose="020B0204020104020204" pitchFamily="34" charset="0"/>
                        </a:rPr>
                        <a:t>Beecher Road</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K</a:t>
                      </a: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extLst>
                  <a:ext uri="{0D108BD9-81ED-4DB2-BD59-A6C34878D82A}">
                    <a16:rowId xmlns:a16="http://schemas.microsoft.com/office/drawing/2014/main" val="1265941982"/>
                  </a:ext>
                </a:extLst>
              </a:tr>
              <a:tr h="153696">
                <a:tc>
                  <a:txBody>
                    <a:bodyPr/>
                    <a:lstStyle/>
                    <a:p>
                      <a:pPr algn="l"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endParaRPr lang="en-US" sz="1100" b="0" i="0" u="none" strike="noStrike" dirty="0">
                        <a:solidFill>
                          <a:srgbClr val="000000"/>
                        </a:solidFill>
                        <a:effectLst/>
                        <a:latin typeface="Abadi Extra Light" panose="020B0204020104020204" pitchFamily="34" charset="0"/>
                      </a:endParaRPr>
                    </a:p>
                  </a:txBody>
                  <a:tcPr marL="7880" marR="7880" marT="7880" marB="0" anchor="b"/>
                </a:tc>
                <a:tc>
                  <a:txBody>
                    <a:bodyPr/>
                    <a:lstStyle/>
                    <a:p>
                      <a:pPr algn="ctr" fontAlgn="b"/>
                      <a:r>
                        <a:rPr lang="en-US" sz="1100" b="0" i="0" u="none" strike="noStrike" dirty="0">
                          <a:solidFill>
                            <a:srgbClr val="000000"/>
                          </a:solidFill>
                          <a:effectLst/>
                          <a:latin typeface="Abadi Extra Light" panose="020B0204020104020204" pitchFamily="34" charset="0"/>
                        </a:rPr>
                        <a:t>2</a:t>
                      </a:r>
                    </a:p>
                  </a:txBody>
                  <a:tcPr marL="7880" marR="7880" marT="7880" marB="0" anchor="b"/>
                </a:tc>
                <a:extLst>
                  <a:ext uri="{0D108BD9-81ED-4DB2-BD59-A6C34878D82A}">
                    <a16:rowId xmlns:a16="http://schemas.microsoft.com/office/drawing/2014/main" val="1703921781"/>
                  </a:ext>
                </a:extLst>
              </a:tr>
            </a:tbl>
          </a:graphicData>
        </a:graphic>
      </p:graphicFrame>
    </p:spTree>
    <p:extLst>
      <p:ext uri="{BB962C8B-B14F-4D97-AF65-F5344CB8AC3E}">
        <p14:creationId xmlns:p14="http://schemas.microsoft.com/office/powerpoint/2010/main" val="23460032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182</TotalTime>
  <Words>975</Words>
  <Application>Microsoft Office PowerPoint</Application>
  <PresentationFormat>Widescreen</PresentationFormat>
  <Paragraphs>408</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Abadi Extra Light</vt:lpstr>
      <vt:lpstr>Aptos</vt:lpstr>
      <vt:lpstr>Aptos Display</vt:lpstr>
      <vt:lpstr>Arial</vt:lpstr>
      <vt:lpstr>Wingdings</vt:lpstr>
      <vt:lpstr>Office Theme</vt:lpstr>
      <vt:lpstr>2026-2027</vt:lpstr>
      <vt:lpstr>Information Included</vt:lpstr>
      <vt:lpstr>What is Open Choice?</vt:lpstr>
      <vt:lpstr>How Does Open Choice Work?</vt:lpstr>
      <vt:lpstr>Open Choice Staff Roles</vt:lpstr>
      <vt:lpstr>Open Choice Timeline 2026-2027</vt:lpstr>
      <vt:lpstr>2026-2027  Open Choice seats into Suburbs</vt:lpstr>
      <vt:lpstr>2026-2027  Open Choice seats into Suburbs</vt:lpstr>
      <vt:lpstr>2026-2027  Open Choice seats into Suburbs</vt:lpstr>
      <vt:lpstr>2026-2027  Open Choice seats into  New Haven </vt:lpstr>
      <vt:lpstr>2026-2027  Open Choice seats into  New Haven </vt:lpstr>
      <vt:lpstr>Participating Districts</vt:lpstr>
      <vt:lpstr>Open Choice Contact Information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Schuler, Cara</dc:creator>
  <cp:lastModifiedBy>Schuler, Cara</cp:lastModifiedBy>
  <cp:revision>1</cp:revision>
  <dcterms:created xsi:type="dcterms:W3CDTF">2026-01-29T19:11:05Z</dcterms:created>
  <dcterms:modified xsi:type="dcterms:W3CDTF">2026-02-02T15:08:39Z</dcterms:modified>
</cp:coreProperties>
</file>